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4"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6858000" cx="9144000"/>
  <p:notesSz cx="6858000" cy="9144000"/>
  <p:embeddedFontLst>
    <p:embeddedFont>
      <p:font typeface="Open Sans SemiBold"/>
      <p:regular r:id="rId91"/>
      <p:bold r:id="rId92"/>
      <p:italic r:id="rId93"/>
      <p:boldItalic r:id="rId94"/>
    </p:embeddedFont>
    <p:embeddedFont>
      <p:font typeface="Helvetica Neue"/>
      <p:regular r:id="rId95"/>
      <p:bold r:id="rId96"/>
      <p:italic r:id="rId97"/>
      <p:boldItalic r:id="rId98"/>
    </p:embeddedFont>
    <p:embeddedFont>
      <p:font typeface="Open Sans ExtraBold"/>
      <p:bold r:id="rId99"/>
      <p:boldItalic r:id="rId100"/>
    </p:embeddedFont>
    <p:embeddedFont>
      <p:font typeface="Open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5" roundtripDataSignature="AMtx7mhaRyDgg9Jb2PCa+ZR9KsdN09Dq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customschemas.google.com/relationships/presentationmetadata" Target="metadata"/><Relationship Id="rId104" Type="http://schemas.openxmlformats.org/officeDocument/2006/relationships/font" Target="fonts/OpenSans-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penSans-italic.fntdata"/><Relationship Id="rId102" Type="http://schemas.openxmlformats.org/officeDocument/2006/relationships/font" Target="fonts/OpenSans-bold.fntdata"/><Relationship Id="rId101" Type="http://schemas.openxmlformats.org/officeDocument/2006/relationships/font" Target="fonts/OpenSans-regular.fntdata"/><Relationship Id="rId100" Type="http://schemas.openxmlformats.org/officeDocument/2006/relationships/font" Target="fonts/OpenSansExtraBold-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regular.fntdata"/><Relationship Id="rId94" Type="http://schemas.openxmlformats.org/officeDocument/2006/relationships/font" Target="fonts/OpenSansSemiBold-boldItalic.fntdata"/><Relationship Id="rId97" Type="http://schemas.openxmlformats.org/officeDocument/2006/relationships/font" Target="fonts/HelveticaNeue-italic.fntdata"/><Relationship Id="rId96" Type="http://schemas.openxmlformats.org/officeDocument/2006/relationships/font" Target="fonts/HelveticaNeue-bold.fntdata"/><Relationship Id="rId11" Type="http://schemas.openxmlformats.org/officeDocument/2006/relationships/slide" Target="slides/slide5.xml"/><Relationship Id="rId99" Type="http://schemas.openxmlformats.org/officeDocument/2006/relationships/font" Target="fonts/OpenSansExtraBold-bold.fntdata"/><Relationship Id="rId10" Type="http://schemas.openxmlformats.org/officeDocument/2006/relationships/slide" Target="slides/slide4.xml"/><Relationship Id="rId98" Type="http://schemas.openxmlformats.org/officeDocument/2006/relationships/font" Target="fonts/HelveticaNeue-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OpenSansSemiBold-regular.fntdata"/><Relationship Id="rId90" Type="http://schemas.openxmlformats.org/officeDocument/2006/relationships/slide" Target="slides/slide84.xml"/><Relationship Id="rId93" Type="http://schemas.openxmlformats.org/officeDocument/2006/relationships/font" Target="fonts/OpenSansSemiBold-italic.fntdata"/><Relationship Id="rId92" Type="http://schemas.openxmlformats.org/officeDocument/2006/relationships/font" Target="fonts/OpenSansSemiBo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https://github.com/Jacob-s-unger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Gets a little bit trickier here because of Github’s new UI, but under the pull requests tab, on the right third of the screen you will see a button that says “Create Pull Request”, then you’ll have to make sure that you are </a:t>
            </a:r>
            <a:r>
              <a:rPr lang="en"/>
              <a:t>comparing</a:t>
            </a:r>
            <a:r>
              <a:rPr lang="en"/>
              <a:t> the right branches for the pull!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will be using githubs workflow sharing abilities to add your hometown to the markdown file that is used to generate this data on the map.</a:t>
            </a:r>
            <a:endParaRPr/>
          </a:p>
          <a:p>
            <a:pPr indent="0" lvl="0" marL="0" rtl="0" algn="l">
              <a:lnSpc>
                <a:spcPct val="100000"/>
              </a:lnSpc>
              <a:spcBef>
                <a:spcPts val="0"/>
              </a:spcBef>
              <a:spcAft>
                <a:spcPts val="0"/>
              </a:spcAft>
              <a:buSzPts val="1400"/>
              <a:buNone/>
            </a:pPr>
            <a:r>
              <a:rPr lang="en"/>
              <a:t>We are going to have to use a bit of imagination here due to some </a:t>
            </a:r>
            <a:r>
              <a:rPr lang="en"/>
              <a:t>technical</a:t>
            </a:r>
            <a:r>
              <a:rPr lang="en"/>
              <a:t> issues and not having a google maps API key!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 the gif, there is no text being replaced, so there’s no “original”.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You can ask for a volunteer to come up and help resolve conflicts. This might also be a good time to take break so you can resolve all the conflicts.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t>Bathroom Break Opportunity</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Just a roadmap of what we will be doing!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Note: You should have no return in the terminal, that means it worked!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GitHub combines some commands to make things less confusing.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GitHub combines some commands to make things less confusing.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GitHub combines some commands to make things less confusing.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three phases of git can be thought of as a typical desk setup. You move from writing without version control, to making a bundle of changes and then permanently storing those changes in a repository.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commands, git add and git commit are how changes moves between stages. Imagine your “trimming the fat” as you move up the pyramid, getting closer to a final verison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861f065df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1861f065d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20 Minutes of students working on it, walk </a:t>
            </a:r>
            <a:r>
              <a:rPr lang="en"/>
              <a:t>around</a:t>
            </a:r>
            <a:r>
              <a:rPr lang="en"/>
              <a:t> to help!</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-b flag lets git know that if the branch </a:t>
            </a:r>
            <a:r>
              <a:rPr lang="en"/>
              <a:t>does not</a:t>
            </a:r>
            <a:r>
              <a:rPr lang="en"/>
              <a:t> exist within the repository, it will go ahead and create it.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If you use the suggested URL, you can skip the next slide.</a:t>
            </a:r>
            <a:endParaRPr/>
          </a:p>
          <a:p>
            <a:pPr indent="0" lvl="0" marL="0" rtl="0" algn="l">
              <a:lnSpc>
                <a:spcPct val="100000"/>
              </a:lnSpc>
              <a:spcBef>
                <a:spcPts val="0"/>
              </a:spcBef>
              <a:spcAft>
                <a:spcPts val="0"/>
              </a:spcAft>
              <a:buSzPts val="1400"/>
              <a:buNone/>
            </a:pPr>
            <a:r>
              <a:rPr lang="en"/>
              <a:t>You </a:t>
            </a:r>
            <a:r>
              <a:rPr lang="en"/>
              <a:t>can</a:t>
            </a:r>
            <a:r>
              <a:rPr lang="en"/>
              <a:t> go back to the browser </a:t>
            </a:r>
            <a:r>
              <a:rPr lang="en"/>
              <a:t>and</a:t>
            </a:r>
            <a:r>
              <a:rPr lang="en"/>
              <a:t> make a pull request</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try these problems on their own. </a:t>
            </a:r>
            <a:endParaRPr sz="1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Git is a Version Control System. It’s a tool to solve the problem of collaborating with multiple people. It works well if you’re collaborating on one file or a million files. Scalability!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6" name="Shape 6"/>
        <p:cNvGrpSpPr/>
        <p:nvPr/>
      </p:nvGrpSpPr>
      <p:grpSpPr>
        <a:xfrm>
          <a:off x="0" y="0"/>
          <a:ext cx="0" cy="0"/>
          <a:chOff x="0" y="0"/>
          <a:chExt cx="0" cy="0"/>
        </a:xfrm>
      </p:grpSpPr>
      <p:pic>
        <p:nvPicPr>
          <p:cNvPr id="7" name="Google Shape;7;p90"/>
          <p:cNvPicPr preferRelativeResize="0"/>
          <p:nvPr/>
        </p:nvPicPr>
        <p:blipFill rotWithShape="1">
          <a:blip r:embed="rId2">
            <a:alphaModFix/>
          </a:blip>
          <a:srcRect b="0" l="5554" r="5554" t="0"/>
          <a:stretch/>
        </p:blipFill>
        <p:spPr>
          <a:xfrm>
            <a:off x="0" y="0"/>
            <a:ext cx="9144006" cy="6858000"/>
          </a:xfrm>
          <a:prstGeom prst="rect">
            <a:avLst/>
          </a:prstGeom>
          <a:noFill/>
          <a:ln>
            <a:noFill/>
          </a:ln>
        </p:spPr>
      </p:pic>
      <p:sp>
        <p:nvSpPr>
          <p:cNvPr id="8" name="Google Shape;8;p90"/>
          <p:cNvSpPr/>
          <p:nvPr/>
        </p:nvSpPr>
        <p:spPr>
          <a:xfrm>
            <a:off x="50" y="0"/>
            <a:ext cx="9144000" cy="6858000"/>
          </a:xfrm>
          <a:prstGeom prst="rect">
            <a:avLst/>
          </a:prstGeom>
          <a:solidFill>
            <a:srgbClr val="353535">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90"/>
          <p:cNvSpPr txBox="1"/>
          <p:nvPr/>
        </p:nvSpPr>
        <p:spPr>
          <a:xfrm>
            <a:off x="129075" y="2268050"/>
            <a:ext cx="8885700" cy="149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rgbClr val="FFFFFF"/>
                </a:solidFill>
                <a:latin typeface="Open Sans"/>
                <a:ea typeface="Open Sans"/>
                <a:cs typeface="Open Sans"/>
                <a:sym typeface="Open Sans"/>
              </a:rPr>
              <a:t>How to Collaborate with GitHub</a:t>
            </a:r>
            <a:endParaRPr b="0" i="0" sz="4200" u="none" cap="none" strike="noStrike">
              <a:solidFill>
                <a:srgbClr val="FFFFFF"/>
              </a:solidFill>
              <a:latin typeface="Open Sans"/>
              <a:ea typeface="Open Sans"/>
              <a:cs typeface="Open Sans"/>
              <a:sym typeface="Open Sans"/>
            </a:endParaRPr>
          </a:p>
        </p:txBody>
      </p:sp>
      <p:sp>
        <p:nvSpPr>
          <p:cNvPr id="10" name="Google Shape;10;p90"/>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FFFFFF"/>
              </a:solidFill>
              <a:latin typeface="Helvetica Neue"/>
              <a:ea typeface="Helvetica Neue"/>
              <a:cs typeface="Helvetica Neue"/>
              <a:sym typeface="Helvetica Neue"/>
            </a:endParaRPr>
          </a:p>
        </p:txBody>
      </p:sp>
      <p:sp>
        <p:nvSpPr>
          <p:cNvPr id="11" name="Google Shape;11;p90"/>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FFFFFF"/>
              </a:solidFill>
              <a:latin typeface="Helvetica Neue"/>
              <a:ea typeface="Helvetica Neue"/>
              <a:cs typeface="Helvetica Neue"/>
              <a:sym typeface="Helvetica Neue"/>
            </a:endParaRPr>
          </a:p>
        </p:txBody>
      </p:sp>
      <p:pic>
        <p:nvPicPr>
          <p:cNvPr id="12" name="Google Shape;12;p90"/>
          <p:cNvPicPr preferRelativeResize="0"/>
          <p:nvPr/>
        </p:nvPicPr>
        <p:blipFill rotWithShape="1">
          <a:blip r:embed="rId3">
            <a:alphaModFix/>
          </a:blip>
          <a:srcRect b="0" l="0" r="0" t="0"/>
          <a:stretch/>
        </p:blipFill>
        <p:spPr>
          <a:xfrm>
            <a:off x="3096307" y="4339327"/>
            <a:ext cx="2835570" cy="606827"/>
          </a:xfrm>
          <a:prstGeom prst="rect">
            <a:avLst/>
          </a:prstGeom>
          <a:noFill/>
          <a:ln>
            <a:noFill/>
          </a:ln>
        </p:spPr>
      </p:pic>
      <p:sp>
        <p:nvSpPr>
          <p:cNvPr id="13" name="Google Shape;13;p90"/>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pen Sans"/>
                <a:ea typeface="Open Sans"/>
                <a:cs typeface="Open Sans"/>
                <a:sym typeface="Open Sans"/>
              </a:rPr>
              <a:t>Workshop</a:t>
            </a:r>
            <a:endParaRPr b="0" i="0" sz="1800" u="none" cap="none" strike="noStrike">
              <a:solidFill>
                <a:srgbClr val="FFFFFF"/>
              </a:solidFill>
              <a:latin typeface="Open Sans"/>
              <a:ea typeface="Open Sans"/>
              <a:cs typeface="Open Sans"/>
              <a:sym typeface="Open Sans"/>
            </a:endParaRPr>
          </a:p>
        </p:txBody>
      </p:sp>
      <p:cxnSp>
        <p:nvCxnSpPr>
          <p:cNvPr id="14" name="Google Shape;14;p90"/>
          <p:cNvCxnSpPr/>
          <p:nvPr/>
        </p:nvCxnSpPr>
        <p:spPr>
          <a:xfrm>
            <a:off x="2791500" y="3971225"/>
            <a:ext cx="3445200" cy="0"/>
          </a:xfrm>
          <a:prstGeom prst="straightConnector1">
            <a:avLst/>
          </a:prstGeom>
          <a:noFill/>
          <a:ln cap="flat" cmpd="sng" w="9525">
            <a:solidFill>
              <a:srgbClr val="EFEFE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77" name="Shape 77"/>
        <p:cNvGrpSpPr/>
        <p:nvPr/>
      </p:nvGrpSpPr>
      <p:grpSpPr>
        <a:xfrm>
          <a:off x="0" y="0"/>
          <a:ext cx="0" cy="0"/>
          <a:chOff x="0" y="0"/>
          <a:chExt cx="0" cy="0"/>
        </a:xfrm>
      </p:grpSpPr>
      <p:pic>
        <p:nvPicPr>
          <p:cNvPr id="78" name="Google Shape;78;p112"/>
          <p:cNvPicPr preferRelativeResize="0"/>
          <p:nvPr/>
        </p:nvPicPr>
        <p:blipFill rotWithShape="1">
          <a:blip r:embed="rId2">
            <a:alphaModFix/>
          </a:blip>
          <a:srcRect b="0" l="4530" r="3943" t="0"/>
          <a:stretch/>
        </p:blipFill>
        <p:spPr>
          <a:xfrm>
            <a:off x="-29997" y="-38100"/>
            <a:ext cx="9203975" cy="6934201"/>
          </a:xfrm>
          <a:prstGeom prst="rect">
            <a:avLst/>
          </a:prstGeom>
          <a:noFill/>
          <a:ln>
            <a:noFill/>
          </a:ln>
        </p:spPr>
      </p:pic>
      <p:sp>
        <p:nvSpPr>
          <p:cNvPr id="79" name="Google Shape;79;p112"/>
          <p:cNvSpPr/>
          <p:nvPr/>
        </p:nvSpPr>
        <p:spPr>
          <a:xfrm>
            <a:off x="-30000" y="-38100"/>
            <a:ext cx="9204000" cy="6934200"/>
          </a:xfrm>
          <a:prstGeom prst="rect">
            <a:avLst/>
          </a:prstGeom>
          <a:solidFill>
            <a:srgbClr val="353535">
              <a:alpha val="5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12"/>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300"/>
              <a:buFont typeface="Arial"/>
              <a:buNone/>
            </a:pPr>
            <a:r>
              <a:rPr b="1" i="0" lang="en" sz="5300" u="none" cap="none" strike="noStrike">
                <a:solidFill>
                  <a:srgbClr val="EAEAEA"/>
                </a:solidFill>
                <a:latin typeface="Open Sans"/>
                <a:ea typeface="Open Sans"/>
                <a:cs typeface="Open Sans"/>
                <a:sym typeface="Open Sans"/>
              </a:rPr>
              <a:t>Building Scalable Apps </a:t>
            </a:r>
            <a:endParaRPr b="1" i="0" sz="5300" u="none" cap="none" strike="noStrike">
              <a:solidFill>
                <a:srgbClr val="EAEAEA"/>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5300"/>
              <a:buFont typeface="Arial"/>
              <a:buNone/>
            </a:pPr>
            <a:r>
              <a:rPr b="1" i="0" lang="en" sz="5300" u="none" cap="none" strike="noStrike">
                <a:solidFill>
                  <a:srgbClr val="EAEAEA"/>
                </a:solidFill>
                <a:latin typeface="Open Sans"/>
                <a:ea typeface="Open Sans"/>
                <a:cs typeface="Open Sans"/>
                <a:sym typeface="Open Sans"/>
              </a:rPr>
              <a:t>with CockroachDB</a:t>
            </a:r>
            <a:endParaRPr b="1" i="0" sz="5300" u="none" cap="none" strike="noStrike">
              <a:solidFill>
                <a:srgbClr val="EAEAEA"/>
              </a:solidFill>
              <a:latin typeface="Open Sans"/>
              <a:ea typeface="Open Sans"/>
              <a:cs typeface="Open Sans"/>
              <a:sym typeface="Open Sans"/>
            </a:endParaRPr>
          </a:p>
        </p:txBody>
      </p:sp>
      <p:sp>
        <p:nvSpPr>
          <p:cNvPr id="81" name="Google Shape;81;p112"/>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pic>
        <p:nvPicPr>
          <p:cNvPr id="82" name="Google Shape;82;p112"/>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pic>
        <p:nvPicPr>
          <p:cNvPr id="83" name="Google Shape;83;p112"/>
          <p:cNvPicPr preferRelativeResize="0"/>
          <p:nvPr/>
        </p:nvPicPr>
        <p:blipFill rotWithShape="1">
          <a:blip r:embed="rId4">
            <a:alphaModFix/>
          </a:blip>
          <a:srcRect b="0" l="0" r="0" t="0"/>
          <a:stretch/>
        </p:blipFill>
        <p:spPr>
          <a:xfrm>
            <a:off x="2048523" y="123598"/>
            <a:ext cx="295525" cy="295525"/>
          </a:xfrm>
          <a:prstGeom prst="rect">
            <a:avLst/>
          </a:prstGeom>
          <a:noFill/>
          <a:ln>
            <a:noFill/>
          </a:ln>
        </p:spPr>
      </p:pic>
      <p:sp>
        <p:nvSpPr>
          <p:cNvPr id="84" name="Google Shape;84;p11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
        <p:nvSpPr>
          <p:cNvPr id="85" name="Google Shape;85;p11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10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90" name="Google Shape;90;p101"/>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91" name="Google Shape;91;p101"/>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92" name="Google Shape;92;p10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
        <p:nvSpPr>
          <p:cNvPr id="93" name="Google Shape;93;p10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
        <p:nvSpPr>
          <p:cNvPr id="94" name="Google Shape;94;p101"/>
          <p:cNvSpPr txBox="1"/>
          <p:nvPr/>
        </p:nvSpPr>
        <p:spPr>
          <a:xfrm>
            <a:off x="4258775" y="91900"/>
            <a:ext cx="48321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1" i="0" lang="en" sz="1400" u="none" cap="none" strike="noStrike">
                <a:solidFill>
                  <a:srgbClr val="EAEAEA"/>
                </a:solidFill>
                <a:latin typeface="Open Sans"/>
                <a:ea typeface="Open Sans"/>
                <a:cs typeface="Open Sans"/>
                <a:sym typeface="Open Sans"/>
              </a:rPr>
              <a:t>How To Collaborate on Code Projects with GitHub</a:t>
            </a:r>
            <a:endParaRPr b="1" i="0" sz="1400" u="none" cap="none" strike="noStrike">
              <a:solidFill>
                <a:srgbClr val="EAEAEA"/>
              </a:solidFill>
              <a:latin typeface="Open Sans"/>
              <a:ea typeface="Open Sans"/>
              <a:cs typeface="Open Sans"/>
              <a:sym typeface="Open Sans"/>
            </a:endParaRPr>
          </a:p>
        </p:txBody>
      </p:sp>
      <p:pic>
        <p:nvPicPr>
          <p:cNvPr id="95" name="Google Shape;95;p101"/>
          <p:cNvPicPr preferRelativeResize="0"/>
          <p:nvPr/>
        </p:nvPicPr>
        <p:blipFill rotWithShape="1">
          <a:blip r:embed="rId3">
            <a:alphaModFix/>
          </a:blip>
          <a:srcRect b="0" l="0" r="0" t="0"/>
          <a:stretch/>
        </p:blipFill>
        <p:spPr>
          <a:xfrm>
            <a:off x="2116625" y="123660"/>
            <a:ext cx="1042801" cy="2820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96" name="Shape 96"/>
        <p:cNvGrpSpPr/>
        <p:nvPr/>
      </p:nvGrpSpPr>
      <p:grpSpPr>
        <a:xfrm>
          <a:off x="0" y="0"/>
          <a:ext cx="0" cy="0"/>
          <a:chOff x="0" y="0"/>
          <a:chExt cx="0" cy="0"/>
        </a:xfrm>
      </p:grpSpPr>
      <p:sp>
        <p:nvSpPr>
          <p:cNvPr id="97" name="Google Shape;97;p113"/>
          <p:cNvSpPr txBox="1"/>
          <p:nvPr>
            <p:ph idx="12" type="sldNum"/>
          </p:nvPr>
        </p:nvSpPr>
        <p:spPr>
          <a:xfrm>
            <a:off x="8472458" y="64462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1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11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cxnSp>
        <p:nvCxnSpPr>
          <p:cNvPr id="100" name="Google Shape;100;p113"/>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sp>
        <p:nvSpPr>
          <p:cNvPr id="101" name="Google Shape;101;p11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102" name="Google Shape;102;p113"/>
          <p:cNvPicPr preferRelativeResize="0"/>
          <p:nvPr/>
        </p:nvPicPr>
        <p:blipFill rotWithShape="1">
          <a:blip r:embed="rId2">
            <a:alphaModFix/>
          </a:blip>
          <a:srcRect b="0" l="0" r="0" t="0"/>
          <a:stretch/>
        </p:blipFill>
        <p:spPr>
          <a:xfrm>
            <a:off x="152400" y="91863"/>
            <a:ext cx="1615275" cy="345675"/>
          </a:xfrm>
          <a:prstGeom prst="rect">
            <a:avLst/>
          </a:prstGeom>
          <a:noFill/>
          <a:ln>
            <a:noFill/>
          </a:ln>
        </p:spPr>
      </p:pic>
      <p:sp>
        <p:nvSpPr>
          <p:cNvPr id="103" name="Google Shape;103;p113"/>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An Introduction to Quorum</a:t>
            </a:r>
            <a:r>
              <a:rPr b="1" baseline="30000" i="0" lang="en" sz="1400" u="none" cap="none" strike="noStrike">
                <a:solidFill>
                  <a:srgbClr val="EAEAEA"/>
                </a:solidFill>
                <a:latin typeface="Open Sans"/>
                <a:ea typeface="Open Sans"/>
                <a:cs typeface="Open Sans"/>
                <a:sym typeface="Open Sans"/>
              </a:rPr>
              <a:t>®</a:t>
            </a:r>
            <a:endParaRPr b="1" baseline="30000" i="0" sz="1400" u="none" cap="none" strike="noStrike">
              <a:solidFill>
                <a:srgbClr val="EAEAEA"/>
              </a:solidFill>
              <a:latin typeface="Open Sans"/>
              <a:ea typeface="Open Sans"/>
              <a:cs typeface="Open Sans"/>
              <a:sym typeface="Open Sans"/>
            </a:endParaRPr>
          </a:p>
        </p:txBody>
      </p:sp>
      <p:sp>
        <p:nvSpPr>
          <p:cNvPr id="104" name="Google Shape;104;p113"/>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Open Sans"/>
                <a:ea typeface="Open Sans"/>
                <a:cs typeface="Open Sans"/>
                <a:sym typeface="Open Sans"/>
              </a:rPr>
              <a:t>+</a:t>
            </a:r>
            <a:endParaRPr b="1" i="0" sz="1800" u="none" cap="none" strike="noStrike">
              <a:solidFill>
                <a:srgbClr val="FFFFFF"/>
              </a:solidFill>
              <a:latin typeface="Open Sans"/>
              <a:ea typeface="Open Sans"/>
              <a:cs typeface="Open Sans"/>
              <a:sym typeface="Open Sans"/>
            </a:endParaRPr>
          </a:p>
        </p:txBody>
      </p:sp>
      <p:pic>
        <p:nvPicPr>
          <p:cNvPr id="105" name="Google Shape;105;p113"/>
          <p:cNvPicPr preferRelativeResize="0"/>
          <p:nvPr/>
        </p:nvPicPr>
        <p:blipFill rotWithShape="1">
          <a:blip r:embed="rId3">
            <a:alphaModFix/>
          </a:blip>
          <a:srcRect b="18849" l="0" r="0" t="0"/>
          <a:stretch/>
        </p:blipFill>
        <p:spPr>
          <a:xfrm>
            <a:off x="2034925" y="48275"/>
            <a:ext cx="1771650" cy="4328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06" name="Shape 106"/>
        <p:cNvGrpSpPr/>
        <p:nvPr/>
      </p:nvGrpSpPr>
      <p:grpSpPr>
        <a:xfrm>
          <a:off x="0" y="0"/>
          <a:ext cx="0" cy="0"/>
          <a:chOff x="0" y="0"/>
          <a:chExt cx="0" cy="0"/>
        </a:xfrm>
      </p:grpSpPr>
      <p:sp>
        <p:nvSpPr>
          <p:cNvPr id="107" name="Google Shape;107;p114"/>
          <p:cNvSpPr txBox="1"/>
          <p:nvPr>
            <p:ph idx="12" type="sldNum"/>
          </p:nvPr>
        </p:nvSpPr>
        <p:spPr>
          <a:xfrm>
            <a:off x="8472458" y="64462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14"/>
          <p:cNvSpPr txBox="1"/>
          <p:nvPr/>
        </p:nvSpPr>
        <p:spPr>
          <a:xfrm>
            <a:off x="860100" y="11206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109" name="Google Shape;109;p114"/>
          <p:cNvSpPr txBox="1"/>
          <p:nvPr/>
        </p:nvSpPr>
        <p:spPr>
          <a:xfrm>
            <a:off x="1955550" y="2277550"/>
            <a:ext cx="5607900" cy="3948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Introduction to Quorum</a:t>
            </a:r>
            <a:r>
              <a:rPr b="0" baseline="30000" i="0" lang="en" sz="2400" u="none" cap="none" strike="noStrike">
                <a:solidFill>
                  <a:srgbClr val="000000"/>
                </a:solidFill>
                <a:latin typeface="Open Sans"/>
                <a:ea typeface="Open Sans"/>
                <a:cs typeface="Open Sans"/>
                <a:sym typeface="Open Sans"/>
              </a:rPr>
              <a:t>®</a:t>
            </a:r>
            <a:r>
              <a:rPr b="0" i="0" lang="en" sz="2400" u="none" cap="none" strike="noStrike">
                <a:solidFill>
                  <a:srgbClr val="000000"/>
                </a:solidFill>
                <a:latin typeface="Open Sans"/>
                <a:ea typeface="Open Sans"/>
                <a:cs typeface="Open Sans"/>
                <a:sym typeface="Open Sans"/>
              </a:rPr>
              <a:t> </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Setting Up Your Environment</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Run Quorum</a:t>
            </a:r>
            <a:r>
              <a:rPr b="0" baseline="30000" i="0" lang="en" sz="2400" u="none" cap="none" strike="noStrike">
                <a:solidFill>
                  <a:schemeClr val="dk1"/>
                </a:solidFill>
                <a:latin typeface="Open Sans"/>
                <a:ea typeface="Open Sans"/>
                <a:cs typeface="Open Sans"/>
                <a:sym typeface="Open Sans"/>
              </a:rPr>
              <a:t>®</a:t>
            </a:r>
            <a:r>
              <a:rPr b="0" i="0" lang="en" sz="2400" u="none" cap="none" strike="noStrike">
                <a:solidFill>
                  <a:schemeClr val="dk1"/>
                </a:solidFill>
                <a:latin typeface="Open Sans"/>
                <a:ea typeface="Open Sans"/>
                <a:cs typeface="Open Sans"/>
                <a:sym typeface="Open Sans"/>
              </a:rPr>
              <a:t> &amp; The Marketplace</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Solidity &amp; Smart Contracts</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Review &amp; Quiz</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6.</a:t>
            </a:r>
            <a:r>
              <a:rPr b="0" i="0" lang="en" sz="2400" u="none" cap="none" strike="noStrike">
                <a:solidFill>
                  <a:schemeClr val="dk1"/>
                </a:solidFill>
                <a:latin typeface="Open Sans"/>
                <a:ea typeface="Open Sans"/>
                <a:cs typeface="Open Sans"/>
                <a:sym typeface="Open Sans"/>
              </a:rPr>
              <a:t> Next Steps</a:t>
            </a:r>
            <a:endParaRPr b="0" i="0" sz="2400" u="none" cap="none" strike="noStrike">
              <a:solidFill>
                <a:srgbClr val="000000"/>
              </a:solidFill>
              <a:latin typeface="Open Sans"/>
              <a:ea typeface="Open Sans"/>
              <a:cs typeface="Open Sans"/>
              <a:sym typeface="Open Sans"/>
            </a:endParaRPr>
          </a:p>
        </p:txBody>
      </p:sp>
      <p:cxnSp>
        <p:nvCxnSpPr>
          <p:cNvPr id="110" name="Google Shape;110;p11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sp>
        <p:nvSpPr>
          <p:cNvPr id="111" name="Google Shape;111;p11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112" name="Google Shape;112;p114"/>
          <p:cNvPicPr preferRelativeResize="0"/>
          <p:nvPr/>
        </p:nvPicPr>
        <p:blipFill rotWithShape="1">
          <a:blip r:embed="rId2">
            <a:alphaModFix/>
          </a:blip>
          <a:srcRect b="0" l="0" r="0" t="0"/>
          <a:stretch/>
        </p:blipFill>
        <p:spPr>
          <a:xfrm>
            <a:off x="152400" y="91863"/>
            <a:ext cx="1615275" cy="345675"/>
          </a:xfrm>
          <a:prstGeom prst="rect">
            <a:avLst/>
          </a:prstGeom>
          <a:noFill/>
          <a:ln>
            <a:noFill/>
          </a:ln>
        </p:spPr>
      </p:pic>
      <p:sp>
        <p:nvSpPr>
          <p:cNvPr id="113" name="Google Shape;113;p114"/>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An Introduction to Quorum</a:t>
            </a:r>
            <a:r>
              <a:rPr b="1" baseline="30000" i="0" lang="en" sz="1400" u="none" cap="none" strike="noStrike">
                <a:solidFill>
                  <a:srgbClr val="EAEAEA"/>
                </a:solidFill>
                <a:latin typeface="Open Sans"/>
                <a:ea typeface="Open Sans"/>
                <a:cs typeface="Open Sans"/>
                <a:sym typeface="Open Sans"/>
              </a:rPr>
              <a:t>®</a:t>
            </a:r>
            <a:endParaRPr b="1" baseline="30000" i="0" sz="1400" u="none" cap="none" strike="noStrike">
              <a:solidFill>
                <a:srgbClr val="EAEAEA"/>
              </a:solidFill>
              <a:latin typeface="Open Sans"/>
              <a:ea typeface="Open Sans"/>
              <a:cs typeface="Open Sans"/>
              <a:sym typeface="Open Sans"/>
            </a:endParaRPr>
          </a:p>
        </p:txBody>
      </p:sp>
      <p:sp>
        <p:nvSpPr>
          <p:cNvPr id="114" name="Google Shape;114;p114"/>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Open Sans"/>
                <a:ea typeface="Open Sans"/>
                <a:cs typeface="Open Sans"/>
                <a:sym typeface="Open Sans"/>
              </a:rPr>
              <a:t>+</a:t>
            </a:r>
            <a:endParaRPr b="1" i="0" sz="1800" u="none" cap="none" strike="noStrike">
              <a:solidFill>
                <a:srgbClr val="FFFFFF"/>
              </a:solidFill>
              <a:latin typeface="Open Sans"/>
              <a:ea typeface="Open Sans"/>
              <a:cs typeface="Open Sans"/>
              <a:sym typeface="Open Sans"/>
            </a:endParaRPr>
          </a:p>
        </p:txBody>
      </p:sp>
      <p:pic>
        <p:nvPicPr>
          <p:cNvPr id="115" name="Google Shape;115;p114"/>
          <p:cNvPicPr preferRelativeResize="0"/>
          <p:nvPr/>
        </p:nvPicPr>
        <p:blipFill rotWithShape="1">
          <a:blip r:embed="rId3">
            <a:alphaModFix/>
          </a:blip>
          <a:srcRect b="18849" l="0" r="0" t="0"/>
          <a:stretch/>
        </p:blipFill>
        <p:spPr>
          <a:xfrm>
            <a:off x="2034925" y="48275"/>
            <a:ext cx="1771650" cy="432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16" name="Shape 116"/>
        <p:cNvGrpSpPr/>
        <p:nvPr/>
      </p:nvGrpSpPr>
      <p:grpSpPr>
        <a:xfrm>
          <a:off x="0" y="0"/>
          <a:ext cx="0" cy="0"/>
          <a:chOff x="0" y="0"/>
          <a:chExt cx="0" cy="0"/>
        </a:xfrm>
      </p:grpSpPr>
      <p:pic>
        <p:nvPicPr>
          <p:cNvPr id="117" name="Google Shape;117;p115"/>
          <p:cNvPicPr preferRelativeResize="0"/>
          <p:nvPr/>
        </p:nvPicPr>
        <p:blipFill rotWithShape="1">
          <a:blip r:embed="rId2">
            <a:alphaModFix/>
          </a:blip>
          <a:srcRect b="0" l="15933" r="11600" t="0"/>
          <a:stretch/>
        </p:blipFill>
        <p:spPr>
          <a:xfrm>
            <a:off x="0" y="0"/>
            <a:ext cx="9144000" cy="6858000"/>
          </a:xfrm>
          <a:prstGeom prst="rect">
            <a:avLst/>
          </a:prstGeom>
          <a:noFill/>
          <a:ln>
            <a:noFill/>
          </a:ln>
        </p:spPr>
      </p:pic>
      <p:sp>
        <p:nvSpPr>
          <p:cNvPr id="118" name="Google Shape;118;p115"/>
          <p:cNvSpPr/>
          <p:nvPr/>
        </p:nvSpPr>
        <p:spPr>
          <a:xfrm>
            <a:off x="-12" y="0"/>
            <a:ext cx="9144000" cy="6858000"/>
          </a:xfrm>
          <a:prstGeom prst="rect">
            <a:avLst/>
          </a:prstGeom>
          <a:solidFill>
            <a:srgbClr val="353535">
              <a:alpha val="5490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15"/>
          <p:cNvSpPr txBox="1"/>
          <p:nvPr/>
        </p:nvSpPr>
        <p:spPr>
          <a:xfrm>
            <a:off x="403350" y="1980138"/>
            <a:ext cx="8337300" cy="38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rgbClr val="EAEAEA"/>
                </a:solidFill>
                <a:latin typeface="Open Sans"/>
                <a:ea typeface="Open Sans"/>
                <a:cs typeface="Open Sans"/>
                <a:sym typeface="Open Sans"/>
              </a:rPr>
              <a:t>Blockchain Basics: </a:t>
            </a:r>
            <a:endParaRPr b="0" i="0" sz="4500" u="none" cap="none" strike="noStrike">
              <a:solidFill>
                <a:srgbClr val="EAEAEA"/>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EAEAEA"/>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rgbClr val="EAEAEA"/>
                </a:solidFill>
                <a:latin typeface="Open Sans"/>
                <a:ea typeface="Open Sans"/>
                <a:cs typeface="Open Sans"/>
                <a:sym typeface="Open Sans"/>
              </a:rPr>
              <a:t>An Introduction to Quorum</a:t>
            </a:r>
            <a:r>
              <a:rPr b="0" baseline="30000" i="0" lang="en" sz="4500" u="none" cap="none" strike="noStrike">
                <a:solidFill>
                  <a:srgbClr val="EAEAEA"/>
                </a:solidFill>
                <a:latin typeface="Open Sans"/>
                <a:ea typeface="Open Sans"/>
                <a:cs typeface="Open Sans"/>
                <a:sym typeface="Open Sans"/>
              </a:rPr>
              <a:t>®</a:t>
            </a:r>
            <a:r>
              <a:rPr b="0" i="0" lang="en" sz="4500" u="none" cap="none" strike="noStrike">
                <a:solidFill>
                  <a:srgbClr val="EAEAEA"/>
                </a:solidFill>
                <a:latin typeface="Open Sans"/>
                <a:ea typeface="Open Sans"/>
                <a:cs typeface="Open Sans"/>
                <a:sym typeface="Open Sans"/>
              </a:rPr>
              <a:t>, created by J.P. Morgan</a:t>
            </a:r>
            <a:endParaRPr b="0" i="0" sz="4500" u="none" cap="none" strike="noStrike">
              <a:solidFill>
                <a:srgbClr val="EAEAEA"/>
              </a:solidFill>
              <a:latin typeface="Open Sans"/>
              <a:ea typeface="Open Sans"/>
              <a:cs typeface="Open Sans"/>
              <a:sym typeface="Open Sans"/>
            </a:endParaRPr>
          </a:p>
        </p:txBody>
      </p:sp>
      <p:sp>
        <p:nvSpPr>
          <p:cNvPr id="120" name="Google Shape;120;p115"/>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Open Sans"/>
                <a:ea typeface="Open Sans"/>
                <a:cs typeface="Open Sans"/>
                <a:sym typeface="Open Sans"/>
              </a:rPr>
              <a:t>v.0.0.2</a:t>
            </a:r>
            <a:endParaRPr b="0" i="0" sz="1000" u="none" cap="none" strike="noStrike">
              <a:solidFill>
                <a:schemeClr val="lt1"/>
              </a:solidFill>
              <a:latin typeface="Open Sans"/>
              <a:ea typeface="Open Sans"/>
              <a:cs typeface="Open Sans"/>
              <a:sym typeface="Open Sans"/>
            </a:endParaRPr>
          </a:p>
        </p:txBody>
      </p:sp>
      <p:sp>
        <p:nvSpPr>
          <p:cNvPr id="121" name="Google Shape;121;p115"/>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FFFFFF"/>
              </a:solidFill>
              <a:latin typeface="Helvetica Neue"/>
              <a:ea typeface="Helvetica Neue"/>
              <a:cs typeface="Helvetica Neue"/>
              <a:sym typeface="Helvetica Neue"/>
            </a:endParaRPr>
          </a:p>
        </p:txBody>
      </p:sp>
      <p:sp>
        <p:nvSpPr>
          <p:cNvPr id="122" name="Google Shape;122;p115"/>
          <p:cNvSpPr/>
          <p:nvPr/>
        </p:nvSpPr>
        <p:spPr>
          <a:xfrm rot="5400000">
            <a:off x="4317212" y="645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FFFFFF"/>
              </a:solidFill>
              <a:latin typeface="Helvetica Neue"/>
              <a:ea typeface="Helvetica Neue"/>
              <a:cs typeface="Helvetica Neue"/>
              <a:sym typeface="Helvetica Neue"/>
            </a:endParaRPr>
          </a:p>
        </p:txBody>
      </p:sp>
      <p:sp>
        <p:nvSpPr>
          <p:cNvPr id="123" name="Google Shape;123;p115"/>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pen Sans"/>
                <a:ea typeface="Open Sans"/>
                <a:cs typeface="Open Sans"/>
                <a:sym typeface="Open Sans"/>
              </a:rPr>
              <a:t>Workshop</a:t>
            </a:r>
            <a:endParaRPr b="0" i="0" sz="1800" u="none" cap="none" strike="noStrike">
              <a:solidFill>
                <a:srgbClr val="FFFFFF"/>
              </a:solidFill>
              <a:latin typeface="Open Sans"/>
              <a:ea typeface="Open Sans"/>
              <a:cs typeface="Open Sans"/>
              <a:sym typeface="Open Sans"/>
            </a:endParaRPr>
          </a:p>
        </p:txBody>
      </p:sp>
      <p:pic>
        <p:nvPicPr>
          <p:cNvPr id="124" name="Google Shape;124;p115"/>
          <p:cNvPicPr preferRelativeResize="0"/>
          <p:nvPr/>
        </p:nvPicPr>
        <p:blipFill rotWithShape="1">
          <a:blip r:embed="rId3">
            <a:alphaModFix/>
          </a:blip>
          <a:srcRect b="0" l="0" r="0" t="0"/>
          <a:stretch/>
        </p:blipFill>
        <p:spPr>
          <a:xfrm>
            <a:off x="3154215" y="4948927"/>
            <a:ext cx="2835570" cy="606827"/>
          </a:xfrm>
          <a:prstGeom prst="rect">
            <a:avLst/>
          </a:prstGeom>
          <a:noFill/>
          <a:ln>
            <a:noFill/>
          </a:ln>
        </p:spPr>
      </p:pic>
      <p:cxnSp>
        <p:nvCxnSpPr>
          <p:cNvPr id="125" name="Google Shape;125;p115"/>
          <p:cNvCxnSpPr/>
          <p:nvPr/>
        </p:nvCxnSpPr>
        <p:spPr>
          <a:xfrm>
            <a:off x="2849400" y="4580825"/>
            <a:ext cx="3445200" cy="0"/>
          </a:xfrm>
          <a:prstGeom prst="straightConnector1">
            <a:avLst/>
          </a:prstGeom>
          <a:noFill/>
          <a:ln cap="flat" cmpd="sng" w="9525">
            <a:solidFill>
              <a:srgbClr val="EFEFEF"/>
            </a:solidFill>
            <a:prstDash val="solid"/>
            <a:round/>
            <a:headEnd len="sm" w="sm" type="none"/>
            <a:tailEnd len="sm" w="sm" type="none"/>
          </a:ln>
        </p:spPr>
      </p:cxnSp>
      <p:pic>
        <p:nvPicPr>
          <p:cNvPr id="126" name="Google Shape;126;p115"/>
          <p:cNvPicPr preferRelativeResize="0"/>
          <p:nvPr/>
        </p:nvPicPr>
        <p:blipFill rotWithShape="1">
          <a:blip r:embed="rId4">
            <a:alphaModFix/>
          </a:blip>
          <a:srcRect b="0" l="0" r="0" t="0"/>
          <a:stretch/>
        </p:blipFill>
        <p:spPr>
          <a:xfrm>
            <a:off x="3353050" y="5738150"/>
            <a:ext cx="2437900" cy="734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3">
    <p:bg>
      <p:bgPr>
        <a:solidFill>
          <a:srgbClr val="5EA5E5"/>
        </a:solidFill>
      </p:bgPr>
    </p:bg>
    <p:spTree>
      <p:nvGrpSpPr>
        <p:cNvPr id="127" name="Shape 127"/>
        <p:cNvGrpSpPr/>
        <p:nvPr/>
      </p:nvGrpSpPr>
      <p:grpSpPr>
        <a:xfrm>
          <a:off x="0" y="0"/>
          <a:ext cx="0" cy="0"/>
          <a:chOff x="0" y="0"/>
          <a:chExt cx="0" cy="0"/>
        </a:xfrm>
      </p:grpSpPr>
      <p:sp>
        <p:nvSpPr>
          <p:cNvPr id="128" name="Google Shape;128;p116"/>
          <p:cNvSpPr txBox="1"/>
          <p:nvPr>
            <p:ph idx="12" type="sldNum"/>
          </p:nvPr>
        </p:nvSpPr>
        <p:spPr>
          <a:xfrm>
            <a:off x="8472458" y="64462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showMasterSp="0">
  <p:cSld name="Blank">
    <p:spTree>
      <p:nvGrpSpPr>
        <p:cNvPr id="129" name="Shape 129"/>
        <p:cNvGrpSpPr/>
        <p:nvPr/>
      </p:nvGrpSpPr>
      <p:grpSpPr>
        <a:xfrm>
          <a:off x="0" y="0"/>
          <a:ext cx="0" cy="0"/>
          <a:chOff x="0" y="0"/>
          <a:chExt cx="0" cy="0"/>
        </a:xfrm>
      </p:grpSpPr>
      <p:sp>
        <p:nvSpPr>
          <p:cNvPr id="130" name="Google Shape;130;p117"/>
          <p:cNvSpPr/>
          <p:nvPr/>
        </p:nvSpPr>
        <p:spPr>
          <a:xfrm>
            <a:off x="0" y="-8930"/>
            <a:ext cx="9144000" cy="544500"/>
          </a:xfrm>
          <a:prstGeom prst="rect">
            <a:avLst/>
          </a:prstGeom>
          <a:solidFill>
            <a:srgbClr val="5EA5E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cxnSp>
        <p:nvCxnSpPr>
          <p:cNvPr id="131" name="Google Shape;131;p117"/>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localhost_light_grey_version.png" id="132" name="Google Shape;132;p117"/>
          <p:cNvPicPr preferRelativeResize="0"/>
          <p:nvPr/>
        </p:nvPicPr>
        <p:blipFill rotWithShape="1">
          <a:blip r:embed="rId2">
            <a:alphaModFix/>
          </a:blip>
          <a:srcRect b="0" l="0" r="0" t="0"/>
          <a:stretch/>
        </p:blipFill>
        <p:spPr>
          <a:xfrm>
            <a:off x="89297" y="85516"/>
            <a:ext cx="1663200" cy="357000"/>
          </a:xfrm>
          <a:prstGeom prst="rect">
            <a:avLst/>
          </a:prstGeom>
          <a:noFill/>
          <a:ln>
            <a:noFill/>
          </a:ln>
        </p:spPr>
      </p:pic>
      <p:sp>
        <p:nvSpPr>
          <p:cNvPr id="133" name="Google Shape;133;p117"/>
          <p:cNvSpPr txBox="1"/>
          <p:nvPr>
            <p:ph idx="12" type="sldNum"/>
          </p:nvPr>
        </p:nvSpPr>
        <p:spPr>
          <a:xfrm>
            <a:off x="4435447" y="6505277"/>
            <a:ext cx="264000" cy="285900"/>
          </a:xfrm>
          <a:prstGeom prst="rect">
            <a:avLst/>
          </a:prstGeom>
          <a:noFill/>
          <a:ln>
            <a:noFill/>
          </a:ln>
        </p:spPr>
        <p:txBody>
          <a:bodyPr anchorCtr="0" anchor="t" bIns="35725" lIns="35725" spcFirstLastPara="1" rIns="35725" wrap="square" tIns="35725">
            <a:noAutofit/>
          </a:bodyPr>
          <a:lstStyle>
            <a:lvl1pPr indent="0" lvl="0"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chemeClr val="dk1"/>
              </a:solidFill>
              <a:latin typeface="Arial"/>
              <a:ea typeface="Arial"/>
              <a:cs typeface="Arial"/>
              <a:sym typeface="Arial"/>
            </a:endParaRPr>
          </a:p>
        </p:txBody>
      </p:sp>
      <p:sp>
        <p:nvSpPr>
          <p:cNvPr id="134" name="Google Shape;134;p117"/>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An Introduction to Quorum</a:t>
            </a:r>
            <a:r>
              <a:rPr b="1" baseline="30000" i="0" lang="en" sz="1400" u="none" cap="none" strike="noStrike">
                <a:solidFill>
                  <a:srgbClr val="EAEAEA"/>
                </a:solidFill>
                <a:latin typeface="Open Sans"/>
                <a:ea typeface="Open Sans"/>
                <a:cs typeface="Open Sans"/>
                <a:sym typeface="Open Sans"/>
              </a:rPr>
              <a:t>®</a:t>
            </a:r>
            <a:endParaRPr b="1" baseline="30000" i="0" sz="1400" u="none" cap="none" strike="noStrike">
              <a:solidFill>
                <a:srgbClr val="EAEAEA"/>
              </a:solidFill>
              <a:latin typeface="Open Sans"/>
              <a:ea typeface="Open Sans"/>
              <a:cs typeface="Open Sans"/>
              <a:sym typeface="Open Sans"/>
            </a:endParaRPr>
          </a:p>
        </p:txBody>
      </p:sp>
      <p:pic>
        <p:nvPicPr>
          <p:cNvPr id="135" name="Google Shape;135;p117"/>
          <p:cNvPicPr preferRelativeResize="0"/>
          <p:nvPr/>
        </p:nvPicPr>
        <p:blipFill rotWithShape="1">
          <a:blip r:embed="rId3">
            <a:alphaModFix/>
          </a:blip>
          <a:srcRect b="22610" l="0" r="0" t="0"/>
          <a:stretch/>
        </p:blipFill>
        <p:spPr>
          <a:xfrm>
            <a:off x="2105175" y="91891"/>
            <a:ext cx="1483275" cy="345600"/>
          </a:xfrm>
          <a:prstGeom prst="rect">
            <a:avLst/>
          </a:prstGeom>
          <a:noFill/>
          <a:ln>
            <a:noFill/>
          </a:ln>
        </p:spPr>
      </p:pic>
      <p:sp>
        <p:nvSpPr>
          <p:cNvPr id="136" name="Google Shape;136;p117"/>
          <p:cNvSpPr txBox="1"/>
          <p:nvPr/>
        </p:nvSpPr>
        <p:spPr>
          <a:xfrm>
            <a:off x="1673150" y="85516"/>
            <a:ext cx="5883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Open Sans"/>
                <a:ea typeface="Open Sans"/>
                <a:cs typeface="Open Sans"/>
                <a:sym typeface="Open Sans"/>
              </a:rPr>
              <a:t>+</a:t>
            </a:r>
            <a:endParaRPr b="0" i="0" sz="30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9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7" name="Google Shape;17;p9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18" name="Google Shape;18;p94"/>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19" name="Google Shape;19;p94"/>
          <p:cNvSpPr txBox="1"/>
          <p:nvPr/>
        </p:nvSpPr>
        <p:spPr>
          <a:xfrm>
            <a:off x="4139850" y="91900"/>
            <a:ext cx="49509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How To Collaborate with GitHub</a:t>
            </a:r>
            <a:endParaRPr b="1" i="0" sz="1400" u="none" cap="none" strike="noStrike">
              <a:solidFill>
                <a:srgbClr val="EAEAEA"/>
              </a:solidFill>
              <a:latin typeface="Open Sans"/>
              <a:ea typeface="Open Sans"/>
              <a:cs typeface="Open Sans"/>
              <a:sym typeface="Open Sans"/>
            </a:endParaRPr>
          </a:p>
        </p:txBody>
      </p:sp>
      <p:sp>
        <p:nvSpPr>
          <p:cNvPr id="20" name="Google Shape;20;p9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
        <p:nvSpPr>
          <p:cNvPr id="21" name="Google Shape;21;p9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pic>
        <p:nvPicPr>
          <p:cNvPr id="22" name="Google Shape;22;p94"/>
          <p:cNvPicPr preferRelativeResize="0"/>
          <p:nvPr/>
        </p:nvPicPr>
        <p:blipFill rotWithShape="1">
          <a:blip r:embed="rId3">
            <a:alphaModFix/>
          </a:blip>
          <a:srcRect b="0" l="0" r="0" t="0"/>
          <a:stretch/>
        </p:blipFill>
        <p:spPr>
          <a:xfrm>
            <a:off x="2116625" y="123660"/>
            <a:ext cx="1042801" cy="2820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23" name="Shape 23"/>
        <p:cNvGrpSpPr/>
        <p:nvPr/>
      </p:nvGrpSpPr>
      <p:grpSpPr>
        <a:xfrm>
          <a:off x="0" y="0"/>
          <a:ext cx="0" cy="0"/>
          <a:chOff x="0" y="0"/>
          <a:chExt cx="0" cy="0"/>
        </a:xfrm>
      </p:grpSpPr>
      <p:sp>
        <p:nvSpPr>
          <p:cNvPr id="24" name="Google Shape;24;p9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25" name="Google Shape;25;p97"/>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26" name="Google Shape;26;p97"/>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27" name="Google Shape;27;p97"/>
          <p:cNvSpPr txBox="1"/>
          <p:nvPr/>
        </p:nvSpPr>
        <p:spPr>
          <a:xfrm>
            <a:off x="860100" y="13492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28" name="Google Shape;28;p97"/>
          <p:cNvSpPr txBox="1"/>
          <p:nvPr/>
        </p:nvSpPr>
        <p:spPr>
          <a:xfrm>
            <a:off x="1767675" y="2495150"/>
            <a:ext cx="5190600" cy="339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Introduction to Git and GitHub</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GitHub Collaboration WorkFlow</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GitHub and the Command Line</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Review &amp; Quiz</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Next Steps</a:t>
            </a:r>
            <a:endParaRPr b="0" i="0" sz="2400" u="none" cap="none" strike="noStrike">
              <a:solidFill>
                <a:srgbClr val="000000"/>
              </a:solidFill>
              <a:latin typeface="Open Sans"/>
              <a:ea typeface="Open Sans"/>
              <a:cs typeface="Open Sans"/>
              <a:sym typeface="Open Sans"/>
            </a:endParaRPr>
          </a:p>
        </p:txBody>
      </p:sp>
      <p:sp>
        <p:nvSpPr>
          <p:cNvPr id="29" name="Google Shape;29;p9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
        <p:nvSpPr>
          <p:cNvPr id="30" name="Google Shape;30;p9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
        <p:nvSpPr>
          <p:cNvPr id="31" name="Google Shape;31;p97"/>
          <p:cNvSpPr txBox="1"/>
          <p:nvPr/>
        </p:nvSpPr>
        <p:spPr>
          <a:xfrm>
            <a:off x="4258775" y="91900"/>
            <a:ext cx="48321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1" i="0" lang="en" sz="1400" u="none" cap="none" strike="noStrike">
                <a:solidFill>
                  <a:srgbClr val="EAEAEA"/>
                </a:solidFill>
                <a:latin typeface="Open Sans"/>
                <a:ea typeface="Open Sans"/>
                <a:cs typeface="Open Sans"/>
                <a:sym typeface="Open Sans"/>
              </a:rPr>
              <a:t>How To Collaborate with GitHub</a:t>
            </a:r>
            <a:endParaRPr b="1" i="0" sz="1400" u="none" cap="none" strike="noStrike">
              <a:solidFill>
                <a:srgbClr val="EAEAEA"/>
              </a:solidFill>
              <a:latin typeface="Open Sans"/>
              <a:ea typeface="Open Sans"/>
              <a:cs typeface="Open Sans"/>
              <a:sym typeface="Open Sans"/>
            </a:endParaRPr>
          </a:p>
        </p:txBody>
      </p:sp>
      <p:pic>
        <p:nvPicPr>
          <p:cNvPr id="32" name="Google Shape;32;p97"/>
          <p:cNvPicPr preferRelativeResize="0"/>
          <p:nvPr/>
        </p:nvPicPr>
        <p:blipFill rotWithShape="1">
          <a:blip r:embed="rId3">
            <a:alphaModFix/>
          </a:blip>
          <a:srcRect b="0" l="0" r="0" t="0"/>
          <a:stretch/>
        </p:blipFill>
        <p:spPr>
          <a:xfrm>
            <a:off x="2116625" y="123660"/>
            <a:ext cx="1042801" cy="2820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3">
    <p:bg>
      <p:bgPr>
        <a:solidFill>
          <a:srgbClr val="5EA5E5"/>
        </a:solidFill>
      </p:bgPr>
    </p:bg>
    <p:spTree>
      <p:nvGrpSpPr>
        <p:cNvPr id="33" name="Shape 33"/>
        <p:cNvGrpSpPr/>
        <p:nvPr/>
      </p:nvGrpSpPr>
      <p:grpSpPr>
        <a:xfrm>
          <a:off x="0" y="0"/>
          <a:ext cx="0" cy="0"/>
          <a:chOff x="0" y="0"/>
          <a:chExt cx="0" cy="0"/>
        </a:xfrm>
      </p:grpSpPr>
      <p:sp>
        <p:nvSpPr>
          <p:cNvPr id="34" name="Google Shape;34;p9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FFFFFF"/>
                </a:solidFill>
                <a:latin typeface="Arial"/>
                <a:ea typeface="Arial"/>
                <a:cs typeface="Arial"/>
                <a:sym typeface="Arial"/>
              </a:rPr>
              <a:t>‹#›</a:t>
            </a:fld>
            <a:endParaRPr b="0" i="0" sz="13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35" name="Shape 35"/>
        <p:cNvGrpSpPr/>
        <p:nvPr/>
      </p:nvGrpSpPr>
      <p:grpSpPr>
        <a:xfrm>
          <a:off x="0" y="0"/>
          <a:ext cx="0" cy="0"/>
          <a:chOff x="0" y="0"/>
          <a:chExt cx="0" cy="0"/>
        </a:xfrm>
      </p:grpSpPr>
      <p:sp>
        <p:nvSpPr>
          <p:cNvPr id="36" name="Google Shape;36;p10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37" name="Google Shape;37;p10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38" name="Google Shape;38;p104"/>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39" name="Google Shape;39;p104"/>
          <p:cNvSpPr txBox="1"/>
          <p:nvPr/>
        </p:nvSpPr>
        <p:spPr>
          <a:xfrm>
            <a:off x="4258775" y="91900"/>
            <a:ext cx="48321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1" i="0" lang="en" sz="1400" u="none" cap="none" strike="noStrike">
                <a:solidFill>
                  <a:srgbClr val="EAEAEA"/>
                </a:solidFill>
                <a:latin typeface="Open Sans"/>
                <a:ea typeface="Open Sans"/>
                <a:cs typeface="Open Sans"/>
                <a:sym typeface="Open Sans"/>
              </a:rPr>
              <a:t>How To Collaborate with GitHub</a:t>
            </a:r>
            <a:endParaRPr b="1" i="0" sz="1400" u="none" cap="none" strike="noStrike">
              <a:solidFill>
                <a:srgbClr val="EAEAEA"/>
              </a:solidFill>
              <a:latin typeface="Open Sans"/>
              <a:ea typeface="Open Sans"/>
              <a:cs typeface="Open Sans"/>
              <a:sym typeface="Open Sans"/>
            </a:endParaRPr>
          </a:p>
        </p:txBody>
      </p:sp>
      <p:sp>
        <p:nvSpPr>
          <p:cNvPr id="40" name="Google Shape;40;p10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 name="Google Shape;41;p10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sp>
        <p:nvSpPr>
          <p:cNvPr id="42" name="Google Shape;42;p10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
        <p:nvSpPr>
          <p:cNvPr id="43" name="Google Shape;43;p10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pic>
        <p:nvPicPr>
          <p:cNvPr id="44" name="Google Shape;44;p104"/>
          <p:cNvPicPr preferRelativeResize="0"/>
          <p:nvPr/>
        </p:nvPicPr>
        <p:blipFill rotWithShape="1">
          <a:blip r:embed="rId3">
            <a:alphaModFix/>
          </a:blip>
          <a:srcRect b="0" l="0" r="0" t="0"/>
          <a:stretch/>
        </p:blipFill>
        <p:spPr>
          <a:xfrm>
            <a:off x="2116625" y="123660"/>
            <a:ext cx="1042801" cy="282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3">
    <p:bg>
      <p:bgPr>
        <a:solidFill>
          <a:srgbClr val="5EA5E5"/>
        </a:solidFill>
      </p:bgPr>
    </p:bg>
    <p:spTree>
      <p:nvGrpSpPr>
        <p:cNvPr id="47" name="Shape 47"/>
        <p:cNvGrpSpPr/>
        <p:nvPr/>
      </p:nvGrpSpPr>
      <p:grpSpPr>
        <a:xfrm>
          <a:off x="0" y="0"/>
          <a:ext cx="0" cy="0"/>
          <a:chOff x="0" y="0"/>
          <a:chExt cx="0" cy="0"/>
        </a:xfrm>
      </p:grpSpPr>
      <p:sp>
        <p:nvSpPr>
          <p:cNvPr id="48" name="Google Shape;48;p9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FFFFFF"/>
                </a:solidFill>
                <a:latin typeface="Arial"/>
                <a:ea typeface="Arial"/>
                <a:cs typeface="Arial"/>
                <a:sym typeface="Arial"/>
              </a:rPr>
              <a:t>‹#›</a:t>
            </a:fld>
            <a:endParaRPr b="0" i="0" sz="13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09"/>
          <p:cNvSpPr txBox="1"/>
          <p:nvPr>
            <p:ph idx="12" type="sldNum"/>
          </p:nvPr>
        </p:nvSpPr>
        <p:spPr>
          <a:xfrm>
            <a:off x="8472458" y="62176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0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52" name="Google Shape;52;p109"/>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53" name="Google Shape;53;p109"/>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54" name="Google Shape;54;p109"/>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Building Scalable Apps with CockroachDB</a:t>
            </a:r>
            <a:endParaRPr b="1" i="0" sz="1400" u="none" cap="none" strike="noStrike">
              <a:solidFill>
                <a:srgbClr val="EAEAEA"/>
              </a:solidFill>
              <a:latin typeface="Open Sans"/>
              <a:ea typeface="Open Sans"/>
              <a:cs typeface="Open Sans"/>
              <a:sym typeface="Open Sans"/>
            </a:endParaRPr>
          </a:p>
        </p:txBody>
      </p:sp>
      <p:pic>
        <p:nvPicPr>
          <p:cNvPr id="55" name="Google Shape;55;p109"/>
          <p:cNvPicPr preferRelativeResize="0"/>
          <p:nvPr/>
        </p:nvPicPr>
        <p:blipFill rotWithShape="1">
          <a:blip r:embed="rId3">
            <a:alphaModFix/>
          </a:blip>
          <a:srcRect b="0" l="0" r="0" t="0"/>
          <a:stretch/>
        </p:blipFill>
        <p:spPr>
          <a:xfrm>
            <a:off x="2048523" y="123598"/>
            <a:ext cx="295525" cy="295525"/>
          </a:xfrm>
          <a:prstGeom prst="rect">
            <a:avLst/>
          </a:prstGeom>
          <a:noFill/>
          <a:ln>
            <a:noFill/>
          </a:ln>
        </p:spPr>
      </p:pic>
      <p:sp>
        <p:nvSpPr>
          <p:cNvPr id="56" name="Google Shape;56;p109"/>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57" name="Shape 57"/>
        <p:cNvGrpSpPr/>
        <p:nvPr/>
      </p:nvGrpSpPr>
      <p:grpSpPr>
        <a:xfrm>
          <a:off x="0" y="0"/>
          <a:ext cx="0" cy="0"/>
          <a:chOff x="0" y="0"/>
          <a:chExt cx="0" cy="0"/>
        </a:xfrm>
      </p:grpSpPr>
      <p:sp>
        <p:nvSpPr>
          <p:cNvPr id="58" name="Google Shape;58;p110"/>
          <p:cNvSpPr txBox="1"/>
          <p:nvPr>
            <p:ph idx="12" type="sldNum"/>
          </p:nvPr>
        </p:nvSpPr>
        <p:spPr>
          <a:xfrm>
            <a:off x="8472458" y="62176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60" name="Google Shape;60;p110"/>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sp>
        <p:nvSpPr>
          <p:cNvPr id="61" name="Google Shape;61;p110"/>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10"/>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pic>
        <p:nvPicPr>
          <p:cNvPr id="63" name="Google Shape;63;p110"/>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64" name="Google Shape;64;p110"/>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Building Scalable Apps with CockroachDB</a:t>
            </a:r>
            <a:endParaRPr b="1" i="0" sz="1400" u="none" cap="none" strike="noStrike">
              <a:solidFill>
                <a:srgbClr val="EAEAEA"/>
              </a:solidFill>
              <a:latin typeface="Open Sans"/>
              <a:ea typeface="Open Sans"/>
              <a:cs typeface="Open Sans"/>
              <a:sym typeface="Open Sans"/>
            </a:endParaRPr>
          </a:p>
        </p:txBody>
      </p:sp>
      <p:pic>
        <p:nvPicPr>
          <p:cNvPr id="65" name="Google Shape;65;p110"/>
          <p:cNvPicPr preferRelativeResize="0"/>
          <p:nvPr/>
        </p:nvPicPr>
        <p:blipFill rotWithShape="1">
          <a:blip r:embed="rId3">
            <a:alphaModFix/>
          </a:blip>
          <a:srcRect b="0" l="0" r="0" t="0"/>
          <a:stretch/>
        </p:blipFill>
        <p:spPr>
          <a:xfrm>
            <a:off x="2048523" y="123598"/>
            <a:ext cx="295525" cy="295525"/>
          </a:xfrm>
          <a:prstGeom prst="rect">
            <a:avLst/>
          </a:prstGeom>
          <a:noFill/>
          <a:ln>
            <a:noFill/>
          </a:ln>
        </p:spPr>
      </p:pic>
      <p:sp>
        <p:nvSpPr>
          <p:cNvPr id="66" name="Google Shape;66;p110"/>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7" name="Shape 67"/>
        <p:cNvGrpSpPr/>
        <p:nvPr/>
      </p:nvGrpSpPr>
      <p:grpSpPr>
        <a:xfrm>
          <a:off x="0" y="0"/>
          <a:ext cx="0" cy="0"/>
          <a:chOff x="0" y="0"/>
          <a:chExt cx="0" cy="0"/>
        </a:xfrm>
      </p:grpSpPr>
      <p:sp>
        <p:nvSpPr>
          <p:cNvPr id="68" name="Google Shape;68;p111"/>
          <p:cNvSpPr txBox="1"/>
          <p:nvPr>
            <p:ph idx="12" type="sldNum"/>
          </p:nvPr>
        </p:nvSpPr>
        <p:spPr>
          <a:xfrm>
            <a:off x="8472458" y="62176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1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70" name="Google Shape;70;p111"/>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sp>
        <p:nvSpPr>
          <p:cNvPr id="71" name="Google Shape;71;p111"/>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pestañale of Contents</a:t>
            </a:r>
            <a:endParaRPr b="1" i="0" sz="5200" u="none" cap="none" strike="noStrike">
              <a:solidFill>
                <a:srgbClr val="000000"/>
              </a:solidFill>
              <a:latin typeface="Open Sans"/>
              <a:ea typeface="Open Sans"/>
              <a:cs typeface="Open Sans"/>
              <a:sym typeface="Open Sans"/>
            </a:endParaRPr>
          </a:p>
        </p:txBody>
      </p:sp>
      <p:sp>
        <p:nvSpPr>
          <p:cNvPr id="72" name="Google Shape;72;p111"/>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Dapestañaases &amp; CockroachDB</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Start your first CockroachDB Cluster</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Scale an App </a:t>
            </a:r>
            <a:r>
              <a:rPr b="0" i="0" lang="en" sz="2400" u="none" cap="none" strike="noStrike">
                <a:solidFill>
                  <a:schemeClr val="dk1"/>
                </a:solidFill>
                <a:latin typeface="Open Sans"/>
                <a:ea typeface="Open Sans"/>
                <a:cs typeface="Open Sans"/>
                <a:sym typeface="Open Sans"/>
              </a:rPr>
              <a:t>with CockroachDB</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Review &amp; Quiz</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Next Steps</a:t>
            </a:r>
            <a:endParaRPr b="0" i="0" sz="2400" u="none" cap="none" strike="noStrike">
              <a:solidFill>
                <a:srgbClr val="000000"/>
              </a:solidFill>
              <a:latin typeface="Open Sans"/>
              <a:ea typeface="Open Sans"/>
              <a:cs typeface="Open Sans"/>
              <a:sym typeface="Open Sans"/>
            </a:endParaRPr>
          </a:p>
        </p:txBody>
      </p:sp>
      <p:pic>
        <p:nvPicPr>
          <p:cNvPr id="73" name="Google Shape;73;p111"/>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74" name="Google Shape;74;p111"/>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Building Scalable Apps with CockroachDB</a:t>
            </a:r>
            <a:endParaRPr b="1" i="0" sz="1400" u="none" cap="none" strike="noStrike">
              <a:solidFill>
                <a:srgbClr val="EAEAEA"/>
              </a:solidFill>
              <a:latin typeface="Open Sans"/>
              <a:ea typeface="Open Sans"/>
              <a:cs typeface="Open Sans"/>
              <a:sym typeface="Open Sans"/>
            </a:endParaRPr>
          </a:p>
        </p:txBody>
      </p:sp>
      <p:pic>
        <p:nvPicPr>
          <p:cNvPr id="75" name="Google Shape;75;p111"/>
          <p:cNvPicPr preferRelativeResize="0"/>
          <p:nvPr/>
        </p:nvPicPr>
        <p:blipFill rotWithShape="1">
          <a:blip r:embed="rId3">
            <a:alphaModFix/>
          </a:blip>
          <a:srcRect b="0" l="0" r="0" t="0"/>
          <a:stretch/>
        </p:blipFill>
        <p:spPr>
          <a:xfrm>
            <a:off x="2048523" y="123598"/>
            <a:ext cx="295525" cy="295525"/>
          </a:xfrm>
          <a:prstGeom prst="rect">
            <a:avLst/>
          </a:prstGeom>
          <a:noFill/>
          <a:ln>
            <a:noFill/>
          </a:ln>
        </p:spPr>
      </p:pic>
      <p:sp>
        <p:nvSpPr>
          <p:cNvPr id="76" name="Google Shape;76;p11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AEAEA"/>
        </a:solidFill>
      </p:bgPr>
    </p:bg>
    <p:spTree>
      <p:nvGrpSpPr>
        <p:cNvPr id="45" name="Shape 45"/>
        <p:cNvGrpSpPr/>
        <p:nvPr/>
      </p:nvGrpSpPr>
      <p:grpSpPr>
        <a:xfrm>
          <a:off x="0" y="0"/>
          <a:ext cx="0" cy="0"/>
          <a:chOff x="0" y="0"/>
          <a:chExt cx="0" cy="0"/>
        </a:xfrm>
      </p:grpSpPr>
      <p:sp>
        <p:nvSpPr>
          <p:cNvPr id="46" name="Google Shape;46;p9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AEAEA"/>
        </a:solidFill>
      </p:bgPr>
    </p:bg>
    <p:spTree>
      <p:nvGrpSpPr>
        <p:cNvPr id="86" name="Shape 86"/>
        <p:cNvGrpSpPr/>
        <p:nvPr/>
      </p:nvGrpSpPr>
      <p:grpSpPr>
        <a:xfrm>
          <a:off x="0" y="0"/>
          <a:ext cx="0" cy="0"/>
          <a:chOff x="0" y="0"/>
          <a:chExt cx="0" cy="0"/>
        </a:xfrm>
      </p:grpSpPr>
      <p:sp>
        <p:nvSpPr>
          <p:cNvPr id="87" name="Google Shape;87;p100"/>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mlhlocal.host/github-signup" TargetMode="External"/><Relationship Id="rId4" Type="http://schemas.openxmlformats.org/officeDocument/2006/relationships/image" Target="../media/image16.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mlhlocal.host/github-demo" TargetMode="Externa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0.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1.png"/><Relationship Id="rId4" Type="http://schemas.openxmlformats.org/officeDocument/2006/relationships/image" Target="../media/image53.png"/><Relationship Id="rId5"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5.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0" name="Shape 140"/>
        <p:cNvGrpSpPr/>
        <p:nvPr/>
      </p:nvGrpSpPr>
      <p:grpSpPr>
        <a:xfrm>
          <a:off x="0" y="0"/>
          <a:ext cx="0" cy="0"/>
          <a:chOff x="0" y="0"/>
          <a:chExt cx="0" cy="0"/>
        </a:xfrm>
      </p:grpSpPr>
      <p:sp>
        <p:nvSpPr>
          <p:cNvPr id="141" name="Google Shape;141;p1"/>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Open Sans"/>
                <a:ea typeface="Open Sans"/>
                <a:cs typeface="Open Sans"/>
                <a:sym typeface="Open Sans"/>
              </a:rPr>
              <a:t>v.0.0.1</a:t>
            </a:r>
            <a:endParaRPr b="0" i="0" sz="1000" u="none" cap="none" strike="noStrike">
              <a:solidFill>
                <a:schemeClr val="lt1"/>
              </a:solidFill>
              <a:latin typeface="Open Sans"/>
              <a:ea typeface="Open Sans"/>
              <a:cs typeface="Open Sans"/>
              <a:sym typeface="Open Sans"/>
            </a:endParaRPr>
          </a:p>
        </p:txBody>
      </p:sp>
      <p:pic>
        <p:nvPicPr>
          <p:cNvPr id="142" name="Google Shape;142;p1"/>
          <p:cNvPicPr preferRelativeResize="0"/>
          <p:nvPr/>
        </p:nvPicPr>
        <p:blipFill rotWithShape="1">
          <a:blip r:embed="rId3">
            <a:alphaModFix/>
          </a:blip>
          <a:srcRect b="0" l="0" r="0" t="0"/>
          <a:stretch/>
        </p:blipFill>
        <p:spPr>
          <a:xfrm>
            <a:off x="3332014" y="5344625"/>
            <a:ext cx="2479975" cy="67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an account!</a:t>
            </a:r>
            <a:endParaRPr b="1" i="0" sz="3000" u="none" cap="none" strike="noStrike">
              <a:solidFill>
                <a:srgbClr val="000000"/>
              </a:solidFill>
              <a:latin typeface="Open Sans"/>
              <a:ea typeface="Open Sans"/>
              <a:cs typeface="Open Sans"/>
              <a:sym typeface="Open Sans"/>
            </a:endParaRPr>
          </a:p>
        </p:txBody>
      </p:sp>
      <p:sp>
        <p:nvSpPr>
          <p:cNvPr id="216" name="Google Shape;216;p12"/>
          <p:cNvSpPr/>
          <p:nvPr/>
        </p:nvSpPr>
        <p:spPr>
          <a:xfrm>
            <a:off x="242763" y="2509250"/>
            <a:ext cx="4228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Open Sans"/>
                <a:ea typeface="Open Sans"/>
                <a:cs typeface="Open Sans"/>
                <a:sym typeface="Open Sans"/>
              </a:rPr>
              <a:t>https://education.github.com/</a:t>
            </a:r>
            <a:endParaRPr b="0" i="0" sz="1800" u="none" cap="none" strike="noStrike">
              <a:solidFill>
                <a:schemeClr val="lt1"/>
              </a:solidFill>
              <a:latin typeface="Arial"/>
              <a:ea typeface="Arial"/>
              <a:cs typeface="Arial"/>
              <a:sym typeface="Arial"/>
            </a:endParaRPr>
          </a:p>
        </p:txBody>
      </p:sp>
      <p:sp>
        <p:nvSpPr>
          <p:cNvPr id="217" name="Google Shape;217;p12"/>
          <p:cNvSpPr txBox="1"/>
          <p:nvPr/>
        </p:nvSpPr>
        <p:spPr>
          <a:xfrm>
            <a:off x="161550" y="137617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Visit the URL on the left if you're a student and on the right if you are not. Follow the instructions on GitHub.com to make your account! </a:t>
            </a:r>
            <a:endParaRPr b="0" i="0" sz="1800" u="none" cap="none" strike="noStrike">
              <a:solidFill>
                <a:srgbClr val="000000"/>
              </a:solidFill>
              <a:latin typeface="Open Sans"/>
              <a:ea typeface="Open Sans"/>
              <a:cs typeface="Open Sans"/>
              <a:sym typeface="Open Sans"/>
            </a:endParaRPr>
          </a:p>
        </p:txBody>
      </p:sp>
      <p:sp>
        <p:nvSpPr>
          <p:cNvPr id="218" name="Google Shape;218;p12"/>
          <p:cNvSpPr/>
          <p:nvPr/>
        </p:nvSpPr>
        <p:spPr>
          <a:xfrm>
            <a:off x="4673038" y="2509250"/>
            <a:ext cx="4228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sng" cap="none" strike="noStrike">
                <a:solidFill>
                  <a:srgbClr val="FFFFFF"/>
                </a:solidFill>
                <a:latin typeface="Open Sans"/>
                <a:ea typeface="Open Sans"/>
                <a:cs typeface="Open Sans"/>
                <a:sym typeface="Open Sans"/>
                <a:hlinkClick r:id="rId3">
                  <a:extLst>
                    <a:ext uri="{A12FA001-AC4F-418D-AE19-62706E023703}">
                      <ahyp:hlinkClr val="tx"/>
                    </a:ext>
                  </a:extLst>
                </a:hlinkClick>
              </a:rPr>
              <a:t>http://mlhlocal.host/github-signup</a:t>
            </a:r>
            <a:endParaRPr b="0" i="0" sz="1800" u="none" cap="none" strike="noStrike">
              <a:solidFill>
                <a:srgbClr val="EAEAEA"/>
              </a:solidFill>
              <a:latin typeface="Arial"/>
              <a:ea typeface="Arial"/>
              <a:cs typeface="Arial"/>
              <a:sym typeface="Arial"/>
            </a:endParaRPr>
          </a:p>
        </p:txBody>
      </p:sp>
      <p:pic>
        <p:nvPicPr>
          <p:cNvPr id="219" name="Google Shape;219;p12"/>
          <p:cNvPicPr preferRelativeResize="0"/>
          <p:nvPr/>
        </p:nvPicPr>
        <p:blipFill rotWithShape="1">
          <a:blip r:embed="rId4">
            <a:alphaModFix/>
          </a:blip>
          <a:srcRect b="0" l="0" r="0" t="0"/>
          <a:stretch/>
        </p:blipFill>
        <p:spPr>
          <a:xfrm>
            <a:off x="242763" y="3678025"/>
            <a:ext cx="4228201" cy="2702398"/>
          </a:xfrm>
          <a:prstGeom prst="rect">
            <a:avLst/>
          </a:prstGeom>
          <a:noFill/>
          <a:ln cap="flat" cmpd="sng" w="19050">
            <a:solidFill>
              <a:schemeClr val="dk2"/>
            </a:solidFill>
            <a:prstDash val="solid"/>
            <a:round/>
            <a:headEnd len="sm" w="sm" type="none"/>
            <a:tailEnd len="sm" w="sm" type="none"/>
          </a:ln>
        </p:spPr>
      </p:pic>
      <p:pic>
        <p:nvPicPr>
          <p:cNvPr id="220" name="Google Shape;220;p12"/>
          <p:cNvPicPr preferRelativeResize="0"/>
          <p:nvPr/>
        </p:nvPicPr>
        <p:blipFill rotWithShape="1">
          <a:blip r:embed="rId5">
            <a:alphaModFix/>
          </a:blip>
          <a:srcRect b="15324" l="0" r="0" t="0"/>
          <a:stretch/>
        </p:blipFill>
        <p:spPr>
          <a:xfrm>
            <a:off x="4673037" y="3678025"/>
            <a:ext cx="4228199" cy="27023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GitHub</a:t>
            </a:r>
            <a:endParaRPr b="1" i="0" sz="3000" u="none" cap="none" strike="noStrike">
              <a:solidFill>
                <a:srgbClr val="000000"/>
              </a:solidFill>
              <a:latin typeface="Open Sans"/>
              <a:ea typeface="Open Sans"/>
              <a:cs typeface="Open Sans"/>
              <a:sym typeface="Open Sans"/>
            </a:endParaRPr>
          </a:p>
        </p:txBody>
      </p:sp>
      <p:sp>
        <p:nvSpPr>
          <p:cNvPr id="226" name="Google Shape;226;p13"/>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GitHub platform provides numerous features for collaboration. </a:t>
            </a:r>
            <a:endParaRPr b="0" i="0" sz="1800" u="none" cap="none" strike="noStrike">
              <a:solidFill>
                <a:srgbClr val="000000"/>
              </a:solidFill>
              <a:latin typeface="Open Sans"/>
              <a:ea typeface="Open Sans"/>
              <a:cs typeface="Open Sans"/>
              <a:sym typeface="Open Sans"/>
            </a:endParaRPr>
          </a:p>
        </p:txBody>
      </p:sp>
      <p:pic>
        <p:nvPicPr>
          <p:cNvPr id="227" name="Google Shape;227;p13"/>
          <p:cNvPicPr preferRelativeResize="0"/>
          <p:nvPr/>
        </p:nvPicPr>
        <p:blipFill rotWithShape="1">
          <a:blip r:embed="rId3">
            <a:alphaModFix/>
          </a:blip>
          <a:srcRect b="0" l="0" r="0" t="0"/>
          <a:stretch/>
        </p:blipFill>
        <p:spPr>
          <a:xfrm>
            <a:off x="152400" y="1916325"/>
            <a:ext cx="8839203" cy="2468502"/>
          </a:xfrm>
          <a:prstGeom prst="rect">
            <a:avLst/>
          </a:prstGeom>
          <a:noFill/>
          <a:ln cap="flat" cmpd="sng" w="19050">
            <a:solidFill>
              <a:schemeClr val="dk2"/>
            </a:solidFill>
            <a:prstDash val="solid"/>
            <a:round/>
            <a:headEnd len="sm" w="sm" type="none"/>
            <a:tailEnd len="sm" w="sm" type="none"/>
          </a:ln>
        </p:spPr>
      </p:pic>
      <p:sp>
        <p:nvSpPr>
          <p:cNvPr id="228" name="Google Shape;228;p13"/>
          <p:cNvSpPr txBox="1"/>
          <p:nvPr/>
        </p:nvSpPr>
        <p:spPr>
          <a:xfrm>
            <a:off x="219450" y="4321350"/>
            <a:ext cx="8705100" cy="1544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100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Next to the search bar, you can select Pull requests. This will show you your own pull requests against other people's repos. </a:t>
            </a:r>
            <a:endParaRPr b="0" i="0" sz="1800" u="none" cap="none" strike="noStrike">
              <a:solidFill>
                <a:srgbClr val="353535"/>
              </a:solidFill>
              <a:latin typeface="Open Sans"/>
              <a:ea typeface="Open Sans"/>
              <a:cs typeface="Open Sans"/>
              <a:sym typeface="Open Sans"/>
            </a:endParaRPr>
          </a:p>
        </p:txBody>
      </p:sp>
      <p:sp>
        <p:nvSpPr>
          <p:cNvPr id="229" name="Google Shape;229;p13"/>
          <p:cNvSpPr/>
          <p:nvPr/>
        </p:nvSpPr>
        <p:spPr>
          <a:xfrm>
            <a:off x="2457450" y="1963075"/>
            <a:ext cx="6924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 name="Google Shape;230;p13"/>
          <p:cNvGrpSpPr/>
          <p:nvPr/>
        </p:nvGrpSpPr>
        <p:grpSpPr>
          <a:xfrm>
            <a:off x="454397" y="5432000"/>
            <a:ext cx="8235198" cy="1116000"/>
            <a:chOff x="174700" y="3273600"/>
            <a:chExt cx="4195210" cy="1116000"/>
          </a:xfrm>
        </p:grpSpPr>
        <p:grpSp>
          <p:nvGrpSpPr>
            <p:cNvPr id="231" name="Google Shape;231;p13"/>
            <p:cNvGrpSpPr/>
            <p:nvPr/>
          </p:nvGrpSpPr>
          <p:grpSpPr>
            <a:xfrm>
              <a:off x="174702" y="3621600"/>
              <a:ext cx="4195208" cy="768000"/>
              <a:chOff x="160476" y="0"/>
              <a:chExt cx="5525100" cy="768000"/>
            </a:xfrm>
          </p:grpSpPr>
          <p:sp>
            <p:nvSpPr>
              <p:cNvPr id="232" name="Google Shape;232;p13"/>
              <p:cNvSpPr/>
              <p:nvPr/>
            </p:nvSpPr>
            <p:spPr>
              <a:xfrm>
                <a:off x="160476" y="0"/>
                <a:ext cx="5525100" cy="760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233" name="Google Shape;233;p13"/>
              <p:cNvSpPr txBox="1"/>
              <p:nvPr/>
            </p:nvSpPr>
            <p:spPr>
              <a:xfrm>
                <a:off x="240449" y="7200"/>
                <a:ext cx="5367000" cy="7608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pull request:</a:t>
                </a:r>
                <a:r>
                  <a:rPr b="0" i="0" lang="en" sz="1800" u="none" cap="none" strike="noStrike">
                    <a:solidFill>
                      <a:srgbClr val="000000"/>
                    </a:solidFill>
                    <a:latin typeface="Open Sans"/>
                    <a:ea typeface="Open Sans"/>
                    <a:cs typeface="Open Sans"/>
                    <a:sym typeface="Open Sans"/>
                  </a:rPr>
                  <a:t> a way to ask to make changes to someone else's code by submitting your own changes for their review</a:t>
                </a:r>
                <a:endParaRPr b="0" i="0" sz="1800" u="none" cap="none" strike="noStrike">
                  <a:solidFill>
                    <a:srgbClr val="000000"/>
                  </a:solidFill>
                  <a:latin typeface="Open Sans"/>
                  <a:ea typeface="Open Sans"/>
                  <a:cs typeface="Open Sans"/>
                  <a:sym typeface="Open Sans"/>
                </a:endParaRPr>
              </a:p>
            </p:txBody>
          </p:sp>
        </p:grpSp>
        <p:sp>
          <p:nvSpPr>
            <p:cNvPr id="234" name="Google Shape;234;p13"/>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4"/>
          <p:cNvPicPr preferRelativeResize="0"/>
          <p:nvPr/>
        </p:nvPicPr>
        <p:blipFill rotWithShape="1">
          <a:blip r:embed="rId3">
            <a:alphaModFix/>
          </a:blip>
          <a:srcRect b="0" l="0" r="0" t="0"/>
          <a:stretch/>
        </p:blipFill>
        <p:spPr>
          <a:xfrm>
            <a:off x="152400" y="1916325"/>
            <a:ext cx="8839203" cy="2468502"/>
          </a:xfrm>
          <a:prstGeom prst="rect">
            <a:avLst/>
          </a:prstGeom>
          <a:noFill/>
          <a:ln cap="flat" cmpd="sng" w="19050">
            <a:solidFill>
              <a:schemeClr val="dk2"/>
            </a:solidFill>
            <a:prstDash val="solid"/>
            <a:round/>
            <a:headEnd len="sm" w="sm" type="none"/>
            <a:tailEnd len="sm" w="sm" type="none"/>
          </a:ln>
        </p:spPr>
      </p:pic>
      <p:sp>
        <p:nvSpPr>
          <p:cNvPr id="240" name="Google Shape;240;p1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GitHub</a:t>
            </a:r>
            <a:endParaRPr b="1" i="0" sz="3000" u="none" cap="none" strike="noStrike">
              <a:solidFill>
                <a:srgbClr val="000000"/>
              </a:solidFill>
              <a:latin typeface="Open Sans"/>
              <a:ea typeface="Open Sans"/>
              <a:cs typeface="Open Sans"/>
              <a:sym typeface="Open Sans"/>
            </a:endParaRPr>
          </a:p>
        </p:txBody>
      </p:sp>
      <p:sp>
        <p:nvSpPr>
          <p:cNvPr id="241" name="Google Shape;241;p14"/>
          <p:cNvSpPr/>
          <p:nvPr/>
        </p:nvSpPr>
        <p:spPr>
          <a:xfrm>
            <a:off x="3116450" y="1982200"/>
            <a:ext cx="4356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4"/>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GitHub platform provides numerous features for collaboration. </a:t>
            </a:r>
            <a:endParaRPr b="0" i="0" sz="1800" u="none" cap="none" strike="noStrike">
              <a:solidFill>
                <a:srgbClr val="000000"/>
              </a:solidFill>
              <a:latin typeface="Open Sans"/>
              <a:ea typeface="Open Sans"/>
              <a:cs typeface="Open Sans"/>
              <a:sym typeface="Open Sans"/>
            </a:endParaRPr>
          </a:p>
        </p:txBody>
      </p:sp>
      <p:grpSp>
        <p:nvGrpSpPr>
          <p:cNvPr id="243" name="Google Shape;243;p14"/>
          <p:cNvGrpSpPr/>
          <p:nvPr/>
        </p:nvGrpSpPr>
        <p:grpSpPr>
          <a:xfrm>
            <a:off x="454397" y="5432000"/>
            <a:ext cx="8235198" cy="1116000"/>
            <a:chOff x="174700" y="3273600"/>
            <a:chExt cx="4195210" cy="1116000"/>
          </a:xfrm>
        </p:grpSpPr>
        <p:grpSp>
          <p:nvGrpSpPr>
            <p:cNvPr id="244" name="Google Shape;244;p14"/>
            <p:cNvGrpSpPr/>
            <p:nvPr/>
          </p:nvGrpSpPr>
          <p:grpSpPr>
            <a:xfrm>
              <a:off x="174702" y="3621600"/>
              <a:ext cx="4195208" cy="768000"/>
              <a:chOff x="160476" y="0"/>
              <a:chExt cx="5525100" cy="768000"/>
            </a:xfrm>
          </p:grpSpPr>
          <p:sp>
            <p:nvSpPr>
              <p:cNvPr id="245" name="Google Shape;245;p14"/>
              <p:cNvSpPr/>
              <p:nvPr/>
            </p:nvSpPr>
            <p:spPr>
              <a:xfrm>
                <a:off x="160476" y="0"/>
                <a:ext cx="5525100" cy="760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246" name="Google Shape;246;p14"/>
              <p:cNvSpPr txBox="1"/>
              <p:nvPr/>
            </p:nvSpPr>
            <p:spPr>
              <a:xfrm>
                <a:off x="240449" y="7200"/>
                <a:ext cx="5367000" cy="7608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chemeClr val="dk1"/>
                  </a:buClr>
                  <a:buSzPts val="1100"/>
                  <a:buFont typeface="Arial"/>
                  <a:buNone/>
                </a:pPr>
                <a:r>
                  <a:rPr b="1" i="0" lang="en" sz="1800" u="sng" cap="none" strike="noStrike">
                    <a:solidFill>
                      <a:schemeClr val="dk1"/>
                    </a:solidFill>
                    <a:latin typeface="Open Sans"/>
                    <a:ea typeface="Open Sans"/>
                    <a:cs typeface="Open Sans"/>
                    <a:sym typeface="Open Sans"/>
                  </a:rPr>
                  <a:t>issues:</a:t>
                </a:r>
                <a:r>
                  <a:rPr b="0" i="0" lang="en" sz="1800" u="none" cap="none" strike="noStrike">
                    <a:solidFill>
                      <a:schemeClr val="dk1"/>
                    </a:solidFill>
                    <a:latin typeface="Open Sans"/>
                    <a:ea typeface="Open Sans"/>
                    <a:cs typeface="Open Sans"/>
                    <a:sym typeface="Open Sans"/>
                  </a:rPr>
                  <a:t> a way to share a problem about someone else's code, without necessarily submitting your own solution</a:t>
                </a:r>
                <a:endParaRPr b="0" i="0" sz="1800" u="none" cap="none" strike="noStrike">
                  <a:solidFill>
                    <a:srgbClr val="000000"/>
                  </a:solidFill>
                  <a:latin typeface="Open Sans"/>
                  <a:ea typeface="Open Sans"/>
                  <a:cs typeface="Open Sans"/>
                  <a:sym typeface="Open Sans"/>
                </a:endParaRPr>
              </a:p>
            </p:txBody>
          </p:sp>
        </p:grpSp>
        <p:sp>
          <p:nvSpPr>
            <p:cNvPr id="247" name="Google Shape;247;p14"/>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
        <p:nvSpPr>
          <p:cNvPr id="248" name="Google Shape;248;p14"/>
          <p:cNvSpPr txBox="1"/>
          <p:nvPr/>
        </p:nvSpPr>
        <p:spPr>
          <a:xfrm>
            <a:off x="219450" y="4549950"/>
            <a:ext cx="8705100" cy="154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Next to pull requests, you can see any issues you've opened or worked on. </a:t>
            </a:r>
            <a:endParaRPr b="0" i="0" sz="1800" u="none" cap="none" strike="noStrike">
              <a:solidFill>
                <a:srgbClr val="353535"/>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15"/>
          <p:cNvPicPr preferRelativeResize="0"/>
          <p:nvPr/>
        </p:nvPicPr>
        <p:blipFill rotWithShape="1">
          <a:blip r:embed="rId3">
            <a:alphaModFix/>
          </a:blip>
          <a:srcRect b="0" l="0" r="0" t="0"/>
          <a:stretch/>
        </p:blipFill>
        <p:spPr>
          <a:xfrm>
            <a:off x="152400" y="1916325"/>
            <a:ext cx="8839203" cy="2468502"/>
          </a:xfrm>
          <a:prstGeom prst="rect">
            <a:avLst/>
          </a:prstGeom>
          <a:noFill/>
          <a:ln cap="flat" cmpd="sng" w="19050">
            <a:solidFill>
              <a:schemeClr val="dk2"/>
            </a:solidFill>
            <a:prstDash val="solid"/>
            <a:round/>
            <a:headEnd len="sm" w="sm" type="none"/>
            <a:tailEnd len="sm" w="sm" type="none"/>
          </a:ln>
        </p:spPr>
      </p:pic>
      <p:sp>
        <p:nvSpPr>
          <p:cNvPr id="254" name="Google Shape;254;p1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GitHub</a:t>
            </a:r>
            <a:endParaRPr b="1" i="0" sz="3000" u="none" cap="none" strike="noStrike">
              <a:solidFill>
                <a:srgbClr val="000000"/>
              </a:solidFill>
              <a:latin typeface="Open Sans"/>
              <a:ea typeface="Open Sans"/>
              <a:cs typeface="Open Sans"/>
              <a:sym typeface="Open Sans"/>
            </a:endParaRPr>
          </a:p>
        </p:txBody>
      </p:sp>
      <p:sp>
        <p:nvSpPr>
          <p:cNvPr id="255" name="Google Shape;255;p15"/>
          <p:cNvSpPr txBox="1"/>
          <p:nvPr/>
        </p:nvSpPr>
        <p:spPr>
          <a:xfrm>
            <a:off x="903600" y="4664350"/>
            <a:ext cx="7336800" cy="1687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In the upper right hand corner, you can see any notifications you have received.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The + symbol allows you to create a new project.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1000"/>
              </a:spcBef>
              <a:spcAft>
                <a:spcPts val="100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Clicking your avatar opens the settings menu. </a:t>
            </a:r>
            <a:endParaRPr b="0" i="0" sz="1800" u="none" cap="none" strike="noStrike">
              <a:solidFill>
                <a:srgbClr val="353535"/>
              </a:solidFill>
              <a:latin typeface="Open Sans"/>
              <a:ea typeface="Open Sans"/>
              <a:cs typeface="Open Sans"/>
              <a:sym typeface="Open Sans"/>
            </a:endParaRPr>
          </a:p>
        </p:txBody>
      </p:sp>
      <p:sp>
        <p:nvSpPr>
          <p:cNvPr id="256" name="Google Shape;256;p15"/>
          <p:cNvSpPr/>
          <p:nvPr/>
        </p:nvSpPr>
        <p:spPr>
          <a:xfrm>
            <a:off x="8086825" y="1974250"/>
            <a:ext cx="8955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5"/>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GitHub platform provides numerous features for collaboration. </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16"/>
          <p:cNvPicPr preferRelativeResize="0"/>
          <p:nvPr/>
        </p:nvPicPr>
        <p:blipFill rotWithShape="1">
          <a:blip r:embed="rId3">
            <a:alphaModFix/>
          </a:blip>
          <a:srcRect b="0" l="0" r="0" t="0"/>
          <a:stretch/>
        </p:blipFill>
        <p:spPr>
          <a:xfrm>
            <a:off x="831975" y="1950700"/>
            <a:ext cx="4923225" cy="3711701"/>
          </a:xfrm>
          <a:prstGeom prst="rect">
            <a:avLst/>
          </a:prstGeom>
          <a:noFill/>
          <a:ln cap="flat" cmpd="sng" w="19050">
            <a:solidFill>
              <a:schemeClr val="dk2"/>
            </a:solidFill>
            <a:prstDash val="solid"/>
            <a:round/>
            <a:headEnd len="sm" w="sm" type="none"/>
            <a:tailEnd len="sm" w="sm" type="none"/>
          </a:ln>
        </p:spPr>
      </p:pic>
      <p:sp>
        <p:nvSpPr>
          <p:cNvPr id="263" name="Google Shape;263;p1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a Repository</a:t>
            </a:r>
            <a:endParaRPr b="1" i="0" sz="3000" u="none" cap="none" strike="noStrike">
              <a:solidFill>
                <a:srgbClr val="000000"/>
              </a:solidFill>
              <a:latin typeface="Open Sans"/>
              <a:ea typeface="Open Sans"/>
              <a:cs typeface="Open Sans"/>
              <a:sym typeface="Open Sans"/>
            </a:endParaRPr>
          </a:p>
        </p:txBody>
      </p:sp>
      <p:sp>
        <p:nvSpPr>
          <p:cNvPr id="264" name="Google Shape;264;p16"/>
          <p:cNvSpPr/>
          <p:nvPr/>
        </p:nvSpPr>
        <p:spPr>
          <a:xfrm>
            <a:off x="4331775" y="2048175"/>
            <a:ext cx="40464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Open Sans"/>
                <a:ea typeface="Open Sans"/>
                <a:cs typeface="Open Sans"/>
                <a:sym typeface="Open Sans"/>
              </a:rPr>
              <a:t>https://github.com/Jacob-s-unger</a:t>
            </a:r>
            <a:endParaRPr b="0" i="0" sz="1800" u="none" cap="none" strike="noStrike">
              <a:solidFill>
                <a:schemeClr val="lt1"/>
              </a:solidFill>
              <a:latin typeface="Arial"/>
              <a:ea typeface="Arial"/>
              <a:cs typeface="Arial"/>
              <a:sym typeface="Arial"/>
            </a:endParaRPr>
          </a:p>
        </p:txBody>
      </p:sp>
      <p:grpSp>
        <p:nvGrpSpPr>
          <p:cNvPr id="265" name="Google Shape;265;p16"/>
          <p:cNvGrpSpPr/>
          <p:nvPr/>
        </p:nvGrpSpPr>
        <p:grpSpPr>
          <a:xfrm>
            <a:off x="831975" y="5791940"/>
            <a:ext cx="7480057" cy="884744"/>
            <a:chOff x="174702" y="3273593"/>
            <a:chExt cx="4195208" cy="1308600"/>
          </a:xfrm>
        </p:grpSpPr>
        <p:grpSp>
          <p:nvGrpSpPr>
            <p:cNvPr id="266" name="Google Shape;266;p16"/>
            <p:cNvGrpSpPr/>
            <p:nvPr/>
          </p:nvGrpSpPr>
          <p:grpSpPr>
            <a:xfrm>
              <a:off x="174702" y="3621598"/>
              <a:ext cx="4195208" cy="960595"/>
              <a:chOff x="160476" y="-2"/>
              <a:chExt cx="5525100" cy="960595"/>
            </a:xfrm>
          </p:grpSpPr>
          <p:sp>
            <p:nvSpPr>
              <p:cNvPr id="267" name="Google Shape;267;p16"/>
              <p:cNvSpPr/>
              <p:nvPr/>
            </p:nvSpPr>
            <p:spPr>
              <a:xfrm>
                <a:off x="160476" y="-2"/>
                <a:ext cx="5525100" cy="875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268" name="Google Shape;268;p16"/>
              <p:cNvSpPr txBox="1"/>
              <p:nvPr/>
            </p:nvSpPr>
            <p:spPr>
              <a:xfrm>
                <a:off x="240453" y="159593"/>
                <a:ext cx="5367000" cy="8010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repository:</a:t>
                </a:r>
                <a:r>
                  <a:rPr b="0" i="0" lang="en" sz="1800" u="none" cap="none" strike="noStrike">
                    <a:solidFill>
                      <a:srgbClr val="000000"/>
                    </a:solidFill>
                    <a:latin typeface="Open Sans"/>
                    <a:ea typeface="Open Sans"/>
                    <a:cs typeface="Open Sans"/>
                    <a:sym typeface="Open Sans"/>
                  </a:rPr>
                  <a:t> think of this like a project folder where code is stored! </a:t>
                </a:r>
                <a:endParaRPr b="0" i="0" sz="1800" u="none" cap="none" strike="noStrike">
                  <a:solidFill>
                    <a:srgbClr val="000000"/>
                  </a:solidFill>
                  <a:latin typeface="Open Sans"/>
                  <a:ea typeface="Open Sans"/>
                  <a:cs typeface="Open Sans"/>
                  <a:sym typeface="Open Sans"/>
                </a:endParaRPr>
              </a:p>
            </p:txBody>
          </p:sp>
        </p:grpSp>
        <p:sp>
          <p:nvSpPr>
            <p:cNvPr id="269" name="Google Shape;269;p16"/>
            <p:cNvSpPr/>
            <p:nvPr/>
          </p:nvSpPr>
          <p:spPr>
            <a:xfrm>
              <a:off x="174710" y="3273593"/>
              <a:ext cx="4195200" cy="4458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
        <p:nvSpPr>
          <p:cNvPr id="270" name="Google Shape;270;p16"/>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Navigate to the URL below and let's check out the repository for the map!</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a Repository</a:t>
            </a:r>
            <a:endParaRPr b="1" i="0" sz="3000" u="none" cap="none" strike="noStrike">
              <a:solidFill>
                <a:srgbClr val="000000"/>
              </a:solidFill>
              <a:latin typeface="Open Sans"/>
              <a:ea typeface="Open Sans"/>
              <a:cs typeface="Open Sans"/>
              <a:sym typeface="Open Sans"/>
            </a:endParaRPr>
          </a:p>
        </p:txBody>
      </p:sp>
      <p:sp>
        <p:nvSpPr>
          <p:cNvPr id="276" name="Google Shape;276;p17"/>
          <p:cNvSpPr txBox="1"/>
          <p:nvPr/>
        </p:nvSpPr>
        <p:spPr>
          <a:xfrm>
            <a:off x="161550" y="1376175"/>
            <a:ext cx="8820900" cy="62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first tab in a repository is the </a:t>
            </a:r>
            <a:r>
              <a:rPr b="1" i="0" lang="en" sz="1800" u="none" cap="none" strike="noStrike">
                <a:solidFill>
                  <a:srgbClr val="5EA5E5"/>
                </a:solidFill>
                <a:latin typeface="Open Sans"/>
                <a:ea typeface="Open Sans"/>
                <a:cs typeface="Open Sans"/>
                <a:sym typeface="Open Sans"/>
              </a:rPr>
              <a:t>Code</a:t>
            </a:r>
            <a:r>
              <a:rPr b="0" i="0" lang="en" sz="1800" u="none" cap="none" strike="noStrike">
                <a:solidFill>
                  <a:srgbClr val="000000"/>
                </a:solidFill>
                <a:latin typeface="Open Sans"/>
                <a:ea typeface="Open Sans"/>
                <a:cs typeface="Open Sans"/>
                <a:sym typeface="Open Sans"/>
              </a:rPr>
              <a:t> tab. It shows the code in the project. </a:t>
            </a:r>
            <a:endParaRPr b="0" i="0" sz="1800" u="none" cap="none" strike="noStrike">
              <a:solidFill>
                <a:srgbClr val="000000"/>
              </a:solidFill>
              <a:latin typeface="Open Sans"/>
              <a:ea typeface="Open Sans"/>
              <a:cs typeface="Open Sans"/>
              <a:sym typeface="Open Sans"/>
            </a:endParaRPr>
          </a:p>
        </p:txBody>
      </p:sp>
      <p:grpSp>
        <p:nvGrpSpPr>
          <p:cNvPr id="277" name="Google Shape;277;p17"/>
          <p:cNvGrpSpPr/>
          <p:nvPr/>
        </p:nvGrpSpPr>
        <p:grpSpPr>
          <a:xfrm>
            <a:off x="1642847" y="2115750"/>
            <a:ext cx="5858301" cy="4416650"/>
            <a:chOff x="1642847" y="2230225"/>
            <a:chExt cx="5858301" cy="4416650"/>
          </a:xfrm>
        </p:grpSpPr>
        <p:pic>
          <p:nvPicPr>
            <p:cNvPr id="278" name="Google Shape;278;p17"/>
            <p:cNvPicPr preferRelativeResize="0"/>
            <p:nvPr/>
          </p:nvPicPr>
          <p:blipFill rotWithShape="1">
            <a:blip r:embed="rId3">
              <a:alphaModFix/>
            </a:blip>
            <a:srcRect b="0" l="0" r="0" t="0"/>
            <a:stretch/>
          </p:blipFill>
          <p:spPr>
            <a:xfrm>
              <a:off x="1642847" y="2230225"/>
              <a:ext cx="5858301" cy="4416650"/>
            </a:xfrm>
            <a:prstGeom prst="rect">
              <a:avLst/>
            </a:prstGeom>
            <a:noFill/>
            <a:ln cap="flat" cmpd="sng" w="19050">
              <a:solidFill>
                <a:schemeClr val="dk2"/>
              </a:solidFill>
              <a:prstDash val="solid"/>
              <a:round/>
              <a:headEnd len="sm" w="sm" type="none"/>
              <a:tailEnd len="sm" w="sm" type="none"/>
            </a:ln>
          </p:spPr>
        </p:pic>
        <p:sp>
          <p:nvSpPr>
            <p:cNvPr id="279" name="Google Shape;279;p17"/>
            <p:cNvSpPr/>
            <p:nvPr/>
          </p:nvSpPr>
          <p:spPr>
            <a:xfrm>
              <a:off x="1736900" y="2503475"/>
              <a:ext cx="590100" cy="356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a Repository</a:t>
            </a:r>
            <a:endParaRPr b="1" i="0" sz="3000" u="none" cap="none" strike="noStrike">
              <a:solidFill>
                <a:srgbClr val="000000"/>
              </a:solidFill>
              <a:latin typeface="Open Sans"/>
              <a:ea typeface="Open Sans"/>
              <a:cs typeface="Open Sans"/>
              <a:sym typeface="Open Sans"/>
            </a:endParaRPr>
          </a:p>
        </p:txBody>
      </p:sp>
      <p:sp>
        <p:nvSpPr>
          <p:cNvPr id="285" name="Google Shape;285;p18"/>
          <p:cNvSpPr txBox="1"/>
          <p:nvPr/>
        </p:nvSpPr>
        <p:spPr>
          <a:xfrm>
            <a:off x="80700" y="1402550"/>
            <a:ext cx="8982600" cy="1093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second tab is the </a:t>
            </a:r>
            <a:r>
              <a:rPr b="1" i="0" lang="en" sz="1800" u="none" cap="none" strike="noStrike">
                <a:solidFill>
                  <a:srgbClr val="5EA5E5"/>
                </a:solidFill>
                <a:latin typeface="Open Sans"/>
                <a:ea typeface="Open Sans"/>
                <a:cs typeface="Open Sans"/>
                <a:sym typeface="Open Sans"/>
              </a:rPr>
              <a:t>Issues</a:t>
            </a:r>
            <a:r>
              <a:rPr b="0" i="0" lang="en" sz="1800" u="none" cap="none" strike="noStrike">
                <a:solidFill>
                  <a:srgbClr val="000000"/>
                </a:solidFill>
                <a:latin typeface="Open Sans"/>
                <a:ea typeface="Open Sans"/>
                <a:cs typeface="Open Sans"/>
                <a:sym typeface="Open Sans"/>
              </a:rPr>
              <a:t> tab. If there is a problem with the code in someone's project, you can open an Issue and let them know about it. Pro-tip: You should always follow the project maintainer's instructions for opening an issue. </a:t>
            </a:r>
            <a:endParaRPr b="0" i="0" sz="1800" u="none" cap="none" strike="noStrike">
              <a:solidFill>
                <a:srgbClr val="000000"/>
              </a:solidFill>
              <a:latin typeface="Open Sans"/>
              <a:ea typeface="Open Sans"/>
              <a:cs typeface="Open Sans"/>
              <a:sym typeface="Open Sans"/>
            </a:endParaRPr>
          </a:p>
        </p:txBody>
      </p:sp>
      <p:grpSp>
        <p:nvGrpSpPr>
          <p:cNvPr id="286" name="Google Shape;286;p18"/>
          <p:cNvGrpSpPr/>
          <p:nvPr/>
        </p:nvGrpSpPr>
        <p:grpSpPr>
          <a:xfrm>
            <a:off x="1697225" y="2651300"/>
            <a:ext cx="5749548" cy="3966975"/>
            <a:chOff x="1697225" y="2727500"/>
            <a:chExt cx="5749548" cy="3966975"/>
          </a:xfrm>
        </p:grpSpPr>
        <p:pic>
          <p:nvPicPr>
            <p:cNvPr id="287" name="Google Shape;287;p18"/>
            <p:cNvPicPr preferRelativeResize="0"/>
            <p:nvPr/>
          </p:nvPicPr>
          <p:blipFill rotWithShape="1">
            <a:blip r:embed="rId3">
              <a:alphaModFix/>
            </a:blip>
            <a:srcRect b="0" l="0" r="0" t="0"/>
            <a:stretch/>
          </p:blipFill>
          <p:spPr>
            <a:xfrm>
              <a:off x="1697225" y="2727500"/>
              <a:ext cx="5749548" cy="3966975"/>
            </a:xfrm>
            <a:prstGeom prst="rect">
              <a:avLst/>
            </a:prstGeom>
            <a:noFill/>
            <a:ln cap="flat" cmpd="sng" w="19050">
              <a:solidFill>
                <a:schemeClr val="dk2"/>
              </a:solidFill>
              <a:prstDash val="solid"/>
              <a:round/>
              <a:headEnd len="sm" w="sm" type="none"/>
              <a:tailEnd len="sm" w="sm" type="none"/>
            </a:ln>
          </p:spPr>
        </p:pic>
        <p:sp>
          <p:nvSpPr>
            <p:cNvPr id="288" name="Google Shape;288;p18"/>
            <p:cNvSpPr/>
            <p:nvPr/>
          </p:nvSpPr>
          <p:spPr>
            <a:xfrm>
              <a:off x="2204475" y="2982200"/>
              <a:ext cx="734700" cy="311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a Repository</a:t>
            </a:r>
            <a:endParaRPr b="1" i="0" sz="3000" u="none" cap="none" strike="noStrike">
              <a:solidFill>
                <a:srgbClr val="000000"/>
              </a:solidFill>
              <a:latin typeface="Open Sans"/>
              <a:ea typeface="Open Sans"/>
              <a:cs typeface="Open Sans"/>
              <a:sym typeface="Open Sans"/>
            </a:endParaRPr>
          </a:p>
        </p:txBody>
      </p:sp>
      <p:sp>
        <p:nvSpPr>
          <p:cNvPr id="294" name="Google Shape;294;p19"/>
          <p:cNvSpPr txBox="1"/>
          <p:nvPr/>
        </p:nvSpPr>
        <p:spPr>
          <a:xfrm>
            <a:off x="161550" y="1376175"/>
            <a:ext cx="8820900" cy="1093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third tab is the </a:t>
            </a:r>
            <a:r>
              <a:rPr b="1" i="0" lang="en" sz="1800" u="none" cap="none" strike="noStrike">
                <a:solidFill>
                  <a:srgbClr val="5EA5E5"/>
                </a:solidFill>
                <a:latin typeface="Open Sans"/>
                <a:ea typeface="Open Sans"/>
                <a:cs typeface="Open Sans"/>
                <a:sym typeface="Open Sans"/>
              </a:rPr>
              <a:t>Pull Requests</a:t>
            </a:r>
            <a:r>
              <a:rPr b="0" i="0" lang="en" sz="1800" u="none" cap="none" strike="noStrike">
                <a:solidFill>
                  <a:srgbClr val="000000"/>
                </a:solidFill>
                <a:latin typeface="Open Sans"/>
                <a:ea typeface="Open Sans"/>
                <a:cs typeface="Open Sans"/>
                <a:sym typeface="Open Sans"/>
              </a:rPr>
              <a:t> tab. If you want to contribute code to someone's repository, you'll open a Pull Request. You'll do that today!</a:t>
            </a:r>
            <a:endParaRPr b="0" i="0" sz="1800" u="none" cap="none" strike="noStrike">
              <a:solidFill>
                <a:srgbClr val="000000"/>
              </a:solidFill>
              <a:latin typeface="Open Sans"/>
              <a:ea typeface="Open Sans"/>
              <a:cs typeface="Open Sans"/>
              <a:sym typeface="Open Sans"/>
            </a:endParaRPr>
          </a:p>
        </p:txBody>
      </p:sp>
      <p:pic>
        <p:nvPicPr>
          <p:cNvPr id="295" name="Google Shape;295;p19"/>
          <p:cNvPicPr preferRelativeResize="0"/>
          <p:nvPr/>
        </p:nvPicPr>
        <p:blipFill rotWithShape="1">
          <a:blip r:embed="rId3">
            <a:alphaModFix/>
          </a:blip>
          <a:srcRect b="0" l="0" r="0" t="0"/>
          <a:stretch/>
        </p:blipFill>
        <p:spPr>
          <a:xfrm>
            <a:off x="1503913" y="2498900"/>
            <a:ext cx="6136175" cy="3966976"/>
          </a:xfrm>
          <a:prstGeom prst="rect">
            <a:avLst/>
          </a:prstGeom>
          <a:noFill/>
          <a:ln cap="flat" cmpd="sng" w="19050">
            <a:solidFill>
              <a:schemeClr val="dk2"/>
            </a:solidFill>
            <a:prstDash val="solid"/>
            <a:round/>
            <a:headEnd len="sm" w="sm" type="none"/>
            <a:tailEnd len="sm" w="sm" type="none"/>
          </a:ln>
        </p:spPr>
      </p:pic>
      <p:sp>
        <p:nvSpPr>
          <p:cNvPr id="296" name="Google Shape;296;p19"/>
          <p:cNvSpPr/>
          <p:nvPr/>
        </p:nvSpPr>
        <p:spPr>
          <a:xfrm>
            <a:off x="2817725" y="2790725"/>
            <a:ext cx="950700" cy="39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0"/>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0"/>
          <p:cNvSpPr txBox="1"/>
          <p:nvPr/>
        </p:nvSpPr>
        <p:spPr>
          <a:xfrm>
            <a:off x="817350" y="2587800"/>
            <a:ext cx="7509300" cy="168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There is a lot of terminology regarding Git and GitHub. Let's get started!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1"/>
          <p:cNvPicPr preferRelativeResize="0"/>
          <p:nvPr/>
        </p:nvPicPr>
        <p:blipFill rotWithShape="1">
          <a:blip r:embed="rId3">
            <a:alphaModFix/>
          </a:blip>
          <a:srcRect b="0" l="0" r="0" t="0"/>
          <a:stretch/>
        </p:blipFill>
        <p:spPr>
          <a:xfrm>
            <a:off x="1341375" y="3228808"/>
            <a:ext cx="390525" cy="228600"/>
          </a:xfrm>
          <a:prstGeom prst="rect">
            <a:avLst/>
          </a:prstGeom>
          <a:noFill/>
          <a:ln>
            <a:noFill/>
          </a:ln>
        </p:spPr>
      </p:pic>
      <p:sp>
        <p:nvSpPr>
          <p:cNvPr id="308" name="Google Shape;308;p21"/>
          <p:cNvSpPr/>
          <p:nvPr/>
        </p:nvSpPr>
        <p:spPr>
          <a:xfrm>
            <a:off x="1766450" y="4250825"/>
            <a:ext cx="2597700" cy="3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1766450" y="4790525"/>
            <a:ext cx="390600" cy="3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
          <p:cNvSpPr txBox="1"/>
          <p:nvPr>
            <p:ph type="title"/>
          </p:nvPr>
        </p:nvSpPr>
        <p:spPr>
          <a:xfrm>
            <a:off x="161550" y="1166325"/>
            <a:ext cx="8820900" cy="102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353535"/>
                </a:solidFill>
                <a:latin typeface="Open Sans"/>
                <a:ea typeface="Open Sans"/>
                <a:cs typeface="Open Sans"/>
                <a:sym typeface="Open Sans"/>
              </a:rPr>
              <a:t>What will you </a:t>
            </a:r>
            <a:r>
              <a:rPr b="1" i="0" lang="en" sz="3000" u="none" cap="none" strike="noStrike">
                <a:solidFill>
                  <a:srgbClr val="5EA5E5"/>
                </a:solidFill>
                <a:latin typeface="Open Sans"/>
                <a:ea typeface="Open Sans"/>
                <a:cs typeface="Open Sans"/>
                <a:sym typeface="Open Sans"/>
              </a:rPr>
              <a:t>learn</a:t>
            </a:r>
            <a:r>
              <a:rPr b="1" i="0" lang="en" sz="3000" u="none" cap="none" strike="noStrike">
                <a:solidFill>
                  <a:srgbClr val="353535"/>
                </a:solidFill>
                <a:latin typeface="Open Sans"/>
                <a:ea typeface="Open Sans"/>
                <a:cs typeface="Open Sans"/>
                <a:sym typeface="Open Sans"/>
              </a:rPr>
              <a:t> today?</a:t>
            </a:r>
            <a:endParaRPr b="1" i="0" sz="3000" u="none" cap="none" strike="noStrike">
              <a:solidFill>
                <a:srgbClr val="353535"/>
              </a:solidFill>
              <a:latin typeface="Open Sans"/>
              <a:ea typeface="Open Sans"/>
              <a:cs typeface="Open Sans"/>
              <a:sym typeface="Open Sans"/>
            </a:endParaRPr>
          </a:p>
        </p:txBody>
      </p:sp>
      <p:sp>
        <p:nvSpPr>
          <p:cNvPr id="148" name="Google Shape;148;p4"/>
          <p:cNvSpPr/>
          <p:nvPr/>
        </p:nvSpPr>
        <p:spPr>
          <a:xfrm>
            <a:off x="1651875" y="25517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1</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149" name="Google Shape;149;p4"/>
          <p:cNvSpPr/>
          <p:nvPr/>
        </p:nvSpPr>
        <p:spPr>
          <a:xfrm>
            <a:off x="1651875" y="38370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2</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150" name="Google Shape;150;p4"/>
          <p:cNvSpPr/>
          <p:nvPr/>
        </p:nvSpPr>
        <p:spPr>
          <a:xfrm>
            <a:off x="1651875" y="51222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3</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151" name="Google Shape;151;p4"/>
          <p:cNvSpPr txBox="1"/>
          <p:nvPr/>
        </p:nvSpPr>
        <p:spPr>
          <a:xfrm>
            <a:off x="2489925" y="2415025"/>
            <a:ext cx="60690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The basics of Git and GitHub</a:t>
            </a:r>
            <a:endParaRPr b="0" i="0" sz="2400" u="none" cap="none" strike="noStrike">
              <a:solidFill>
                <a:srgbClr val="353535"/>
              </a:solidFill>
              <a:latin typeface="Open Sans"/>
              <a:ea typeface="Open Sans"/>
              <a:cs typeface="Open Sans"/>
              <a:sym typeface="Open Sans"/>
            </a:endParaRPr>
          </a:p>
        </p:txBody>
      </p:sp>
      <p:sp>
        <p:nvSpPr>
          <p:cNvPr id="152" name="Google Shape;152;p4"/>
          <p:cNvSpPr txBox="1"/>
          <p:nvPr/>
        </p:nvSpPr>
        <p:spPr>
          <a:xfrm>
            <a:off x="2489925" y="3738752"/>
            <a:ext cx="60690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The GitHub Workflow</a:t>
            </a:r>
            <a:endParaRPr b="0" i="0" sz="2400" u="none" cap="none" strike="noStrike">
              <a:solidFill>
                <a:srgbClr val="353535"/>
              </a:solidFill>
              <a:latin typeface="Open Sans"/>
              <a:ea typeface="Open Sans"/>
              <a:cs typeface="Open Sans"/>
              <a:sym typeface="Open Sans"/>
            </a:endParaRPr>
          </a:p>
        </p:txBody>
      </p:sp>
      <p:sp>
        <p:nvSpPr>
          <p:cNvPr id="153" name="Google Shape;153;p4"/>
          <p:cNvSpPr txBox="1"/>
          <p:nvPr/>
        </p:nvSpPr>
        <p:spPr>
          <a:xfrm>
            <a:off x="2489925" y="5023975"/>
            <a:ext cx="60690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Command-line Git usage</a:t>
            </a:r>
            <a:endParaRPr b="0" i="0" sz="2400" u="none" cap="none" strike="noStrike">
              <a:solidFill>
                <a:srgbClr val="353535"/>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Developer Workflow</a:t>
            </a:r>
            <a:endParaRPr b="1" i="0" sz="3000" u="none" cap="none" strike="noStrike">
              <a:solidFill>
                <a:srgbClr val="000000"/>
              </a:solidFill>
              <a:latin typeface="Open Sans"/>
              <a:ea typeface="Open Sans"/>
              <a:cs typeface="Open Sans"/>
              <a:sym typeface="Open Sans"/>
            </a:endParaRPr>
          </a:p>
        </p:txBody>
      </p:sp>
      <p:sp>
        <p:nvSpPr>
          <p:cNvPr id="315" name="Google Shape;315;p22"/>
          <p:cNvSpPr txBox="1"/>
          <p:nvPr/>
        </p:nvSpPr>
        <p:spPr>
          <a:xfrm>
            <a:off x="284975" y="2552350"/>
            <a:ext cx="4092300" cy="407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AutoNum type="arabicPeriod"/>
            </a:pPr>
            <a:r>
              <a:rPr b="0" i="0" lang="en" sz="1800" u="none" cap="none" strike="noStrike">
                <a:solidFill>
                  <a:srgbClr val="000000"/>
                </a:solidFill>
                <a:latin typeface="Open Sans"/>
                <a:ea typeface="Open Sans"/>
                <a:cs typeface="Open Sans"/>
                <a:sym typeface="Open Sans"/>
              </a:rPr>
              <a:t>First, you'll </a:t>
            </a:r>
            <a:r>
              <a:rPr b="1" i="0" lang="en" sz="1800" u="none" cap="none" strike="noStrike">
                <a:solidFill>
                  <a:srgbClr val="000000"/>
                </a:solidFill>
                <a:latin typeface="Open Sans"/>
                <a:ea typeface="Open Sans"/>
                <a:cs typeface="Open Sans"/>
                <a:sym typeface="Open Sans"/>
              </a:rPr>
              <a:t>fork</a:t>
            </a:r>
            <a:r>
              <a:rPr b="0" i="0" lang="en" sz="1800" u="none" cap="none" strike="noStrike">
                <a:solidFill>
                  <a:srgbClr val="000000"/>
                </a:solidFill>
                <a:latin typeface="Open Sans"/>
                <a:ea typeface="Open Sans"/>
                <a:cs typeface="Open Sans"/>
                <a:sym typeface="Open Sans"/>
              </a:rPr>
              <a:t> someone else's code. This means creating your own copy of it.</a:t>
            </a:r>
            <a:endParaRPr b="0" i="0" sz="1800" u="none" cap="none" strike="noStrike">
              <a:solidFill>
                <a:srgbClr val="000000"/>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000000"/>
              </a:buClr>
              <a:buSzPts val="1800"/>
              <a:buFont typeface="Open Sans"/>
              <a:buAutoNum type="arabicPeriod"/>
            </a:pPr>
            <a:r>
              <a:rPr b="0" i="0" lang="en" sz="1800" u="none" cap="none" strike="noStrike">
                <a:solidFill>
                  <a:srgbClr val="000000"/>
                </a:solidFill>
                <a:latin typeface="Open Sans"/>
                <a:ea typeface="Open Sans"/>
                <a:cs typeface="Open Sans"/>
                <a:sym typeface="Open Sans"/>
              </a:rPr>
              <a:t>Then you'll create a </a:t>
            </a:r>
            <a:r>
              <a:rPr b="1" i="0" lang="en" sz="1800" u="none" cap="none" strike="noStrike">
                <a:solidFill>
                  <a:srgbClr val="000000"/>
                </a:solidFill>
                <a:latin typeface="Open Sans"/>
                <a:ea typeface="Open Sans"/>
                <a:cs typeface="Open Sans"/>
                <a:sym typeface="Open Sans"/>
              </a:rPr>
              <a:t>branch</a:t>
            </a:r>
            <a:r>
              <a:rPr b="0" i="0" lang="en" sz="1800" u="none" cap="none" strike="noStrike">
                <a:solidFill>
                  <a:srgbClr val="000000"/>
                </a:solidFill>
                <a:latin typeface="Open Sans"/>
                <a:ea typeface="Open Sans"/>
                <a:cs typeface="Open Sans"/>
                <a:sym typeface="Open Sans"/>
              </a:rPr>
              <a:t>. The branch is a parallel version of your copy, where you'll test your own changes. </a:t>
            </a:r>
            <a:endParaRPr b="0" i="0" sz="1800" u="none" cap="none" strike="noStrike">
              <a:solidFill>
                <a:srgbClr val="000000"/>
              </a:solidFill>
              <a:latin typeface="Open Sans"/>
              <a:ea typeface="Open Sans"/>
              <a:cs typeface="Open Sans"/>
              <a:sym typeface="Open Sans"/>
            </a:endParaRPr>
          </a:p>
        </p:txBody>
      </p:sp>
      <p:sp>
        <p:nvSpPr>
          <p:cNvPr id="316" name="Google Shape;316;p22"/>
          <p:cNvSpPr txBox="1"/>
          <p:nvPr/>
        </p:nvSpPr>
        <p:spPr>
          <a:xfrm>
            <a:off x="161550" y="1250150"/>
            <a:ext cx="8820900" cy="766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You're going to practice a typical best practice developer workflow.</a:t>
            </a:r>
            <a:endParaRPr b="0" i="0" sz="1800" u="none" cap="none" strike="noStrike">
              <a:solidFill>
                <a:srgbClr val="000000"/>
              </a:solidFill>
              <a:latin typeface="Open Sans"/>
              <a:ea typeface="Open Sans"/>
              <a:cs typeface="Open Sans"/>
              <a:sym typeface="Open Sans"/>
            </a:endParaRPr>
          </a:p>
        </p:txBody>
      </p:sp>
      <p:grpSp>
        <p:nvGrpSpPr>
          <p:cNvPr id="317" name="Google Shape;317;p22"/>
          <p:cNvGrpSpPr/>
          <p:nvPr/>
        </p:nvGrpSpPr>
        <p:grpSpPr>
          <a:xfrm>
            <a:off x="4587600" y="2476150"/>
            <a:ext cx="4195208" cy="1396200"/>
            <a:chOff x="174700" y="3273600"/>
            <a:chExt cx="4195208" cy="1396200"/>
          </a:xfrm>
        </p:grpSpPr>
        <p:grpSp>
          <p:nvGrpSpPr>
            <p:cNvPr id="318" name="Google Shape;318;p22"/>
            <p:cNvGrpSpPr/>
            <p:nvPr/>
          </p:nvGrpSpPr>
          <p:grpSpPr>
            <a:xfrm>
              <a:off x="174700" y="3621600"/>
              <a:ext cx="4195208" cy="1048200"/>
              <a:chOff x="160474" y="0"/>
              <a:chExt cx="5525100" cy="1048200"/>
            </a:xfrm>
          </p:grpSpPr>
          <p:sp>
            <p:nvSpPr>
              <p:cNvPr id="319" name="Google Shape;319;p22"/>
              <p:cNvSpPr/>
              <p:nvPr/>
            </p:nvSpPr>
            <p:spPr>
              <a:xfrm>
                <a:off x="160474" y="0"/>
                <a:ext cx="5525100" cy="10482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320" name="Google Shape;320;p22"/>
              <p:cNvSpPr txBox="1"/>
              <p:nvPr/>
            </p:nvSpPr>
            <p:spPr>
              <a:xfrm>
                <a:off x="240449" y="159600"/>
                <a:ext cx="5367000" cy="8244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fork:</a:t>
                </a:r>
                <a:r>
                  <a:rPr b="0" i="0" lang="en" sz="1800" u="none" cap="none" strike="noStrike">
                    <a:solidFill>
                      <a:srgbClr val="000000"/>
                    </a:solidFill>
                    <a:latin typeface="Open Sans"/>
                    <a:ea typeface="Open Sans"/>
                    <a:cs typeface="Open Sans"/>
                    <a:sym typeface="Open Sans"/>
                  </a:rPr>
                  <a:t> your own copy of someone else's repository. </a:t>
                </a:r>
                <a:endParaRPr b="0" i="0" sz="1800" u="none" cap="none" strike="noStrike">
                  <a:solidFill>
                    <a:srgbClr val="000000"/>
                  </a:solidFill>
                  <a:latin typeface="Open Sans"/>
                  <a:ea typeface="Open Sans"/>
                  <a:cs typeface="Open Sans"/>
                  <a:sym typeface="Open Sans"/>
                </a:endParaRPr>
              </a:p>
            </p:txBody>
          </p:sp>
        </p:grpSp>
        <p:sp>
          <p:nvSpPr>
            <p:cNvPr id="321" name="Google Shape;321;p22"/>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322" name="Google Shape;322;p22"/>
          <p:cNvSpPr/>
          <p:nvPr/>
        </p:nvSpPr>
        <p:spPr>
          <a:xfrm>
            <a:off x="4587600" y="3872350"/>
            <a:ext cx="4195200" cy="19770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323" name="Google Shape;323;p22"/>
          <p:cNvSpPr txBox="1"/>
          <p:nvPr/>
        </p:nvSpPr>
        <p:spPr>
          <a:xfrm>
            <a:off x="4657475" y="3964338"/>
            <a:ext cx="4075200" cy="17808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branch:</a:t>
            </a:r>
            <a:r>
              <a:rPr b="0" i="0" lang="en" sz="1800" u="none" cap="none" strike="noStrike">
                <a:solidFill>
                  <a:srgbClr val="000000"/>
                </a:solidFill>
                <a:latin typeface="Open Sans"/>
                <a:ea typeface="Open Sans"/>
                <a:cs typeface="Open Sans"/>
                <a:sym typeface="Open Sans"/>
              </a:rPr>
              <a:t> a parallel version of the master copy of a repo. Making a branch allows you to edit code without accidentally breaking a working version</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p:nvPr/>
        </p:nvSpPr>
        <p:spPr>
          <a:xfrm>
            <a:off x="4663450" y="3298264"/>
            <a:ext cx="4195200" cy="869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329" name="Google Shape;329;p2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Developer Workflow</a:t>
            </a:r>
            <a:endParaRPr b="1" i="0" sz="3000" u="none" cap="none" strike="noStrike">
              <a:solidFill>
                <a:srgbClr val="000000"/>
              </a:solidFill>
              <a:latin typeface="Open Sans"/>
              <a:ea typeface="Open Sans"/>
              <a:cs typeface="Open Sans"/>
              <a:sym typeface="Open Sans"/>
            </a:endParaRPr>
          </a:p>
        </p:txBody>
      </p:sp>
      <p:sp>
        <p:nvSpPr>
          <p:cNvPr id="330" name="Google Shape;330;p23"/>
          <p:cNvSpPr txBox="1"/>
          <p:nvPr/>
        </p:nvSpPr>
        <p:spPr>
          <a:xfrm>
            <a:off x="4783450" y="3374479"/>
            <a:ext cx="4075200" cy="7464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commit:</a:t>
            </a:r>
            <a:r>
              <a:rPr b="0" i="0" lang="en" sz="1800" u="none" cap="none" strike="noStrike">
                <a:solidFill>
                  <a:srgbClr val="000000"/>
                </a:solidFill>
                <a:latin typeface="Open Sans"/>
                <a:ea typeface="Open Sans"/>
                <a:cs typeface="Open Sans"/>
                <a:sym typeface="Open Sans"/>
              </a:rPr>
              <a:t> a group of revisions you want to officially add to your branch</a:t>
            </a:r>
            <a:endParaRPr b="0" i="0" sz="1800" u="none" cap="none" strike="noStrike">
              <a:solidFill>
                <a:srgbClr val="000000"/>
              </a:solidFill>
              <a:latin typeface="Open Sans"/>
              <a:ea typeface="Open Sans"/>
              <a:cs typeface="Open Sans"/>
              <a:sym typeface="Open Sans"/>
            </a:endParaRPr>
          </a:p>
        </p:txBody>
      </p:sp>
      <p:sp>
        <p:nvSpPr>
          <p:cNvPr id="331" name="Google Shape;331;p23"/>
          <p:cNvSpPr txBox="1"/>
          <p:nvPr/>
        </p:nvSpPr>
        <p:spPr>
          <a:xfrm>
            <a:off x="284975" y="1866550"/>
            <a:ext cx="4092300" cy="407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AutoNum type="arabicPeriod" startAt="3"/>
            </a:pPr>
            <a:r>
              <a:rPr b="0" i="0" lang="en" sz="1800" u="none" cap="none" strike="noStrike">
                <a:solidFill>
                  <a:schemeClr val="dk1"/>
                </a:solidFill>
                <a:latin typeface="Open Sans"/>
                <a:ea typeface="Open Sans"/>
                <a:cs typeface="Open Sans"/>
                <a:sym typeface="Open Sans"/>
              </a:rPr>
              <a:t>You </a:t>
            </a:r>
            <a:r>
              <a:rPr b="1" i="0" lang="en" sz="1800" u="none" cap="none" strike="noStrike">
                <a:solidFill>
                  <a:schemeClr val="dk1"/>
                </a:solidFill>
                <a:latin typeface="Open Sans"/>
                <a:ea typeface="Open Sans"/>
                <a:cs typeface="Open Sans"/>
                <a:sym typeface="Open Sans"/>
              </a:rPr>
              <a:t>stage</a:t>
            </a:r>
            <a:r>
              <a:rPr b="0" i="0" lang="en" sz="1800" u="none" cap="none" strike="noStrike">
                <a:solidFill>
                  <a:schemeClr val="dk1"/>
                </a:solidFill>
                <a:latin typeface="Open Sans"/>
                <a:ea typeface="Open Sans"/>
                <a:cs typeface="Open Sans"/>
                <a:sym typeface="Open Sans"/>
              </a:rPr>
              <a:t> your changes as you go. When you're happy with them, you'll </a:t>
            </a:r>
            <a:r>
              <a:rPr b="1" i="0" lang="en" sz="1800" u="none" cap="none" strike="noStrike">
                <a:solidFill>
                  <a:schemeClr val="dk1"/>
                </a:solidFill>
                <a:latin typeface="Open Sans"/>
                <a:ea typeface="Open Sans"/>
                <a:cs typeface="Open Sans"/>
                <a:sym typeface="Open Sans"/>
              </a:rPr>
              <a:t>commit</a:t>
            </a:r>
            <a:r>
              <a:rPr b="0" i="0" lang="en" sz="1800" u="none" cap="none" strike="noStrike">
                <a:solidFill>
                  <a:schemeClr val="dk1"/>
                </a:solidFill>
                <a:latin typeface="Open Sans"/>
                <a:ea typeface="Open Sans"/>
                <a:cs typeface="Open Sans"/>
                <a:sym typeface="Open Sans"/>
              </a:rPr>
              <a:t> them.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0"/>
              </a:spcAft>
              <a:buClr>
                <a:schemeClr val="dk1"/>
              </a:buClr>
              <a:buSzPts val="1800"/>
              <a:buFont typeface="Open Sans"/>
              <a:buAutoNum type="arabicPeriod" startAt="3"/>
            </a:pPr>
            <a:r>
              <a:rPr b="0" i="0" lang="en" sz="1800" u="none" cap="none" strike="noStrike">
                <a:solidFill>
                  <a:schemeClr val="dk1"/>
                </a:solidFill>
                <a:latin typeface="Open Sans"/>
                <a:ea typeface="Open Sans"/>
                <a:cs typeface="Open Sans"/>
                <a:sym typeface="Open Sans"/>
              </a:rPr>
              <a:t>If you want to add your code to someone else's project, you'll open a </a:t>
            </a:r>
            <a:r>
              <a:rPr b="1" i="0" lang="en" sz="1800" u="none" cap="none" strike="noStrike">
                <a:solidFill>
                  <a:schemeClr val="dk1"/>
                </a:solidFill>
                <a:latin typeface="Open Sans"/>
                <a:ea typeface="Open Sans"/>
                <a:cs typeface="Open Sans"/>
                <a:sym typeface="Open Sans"/>
              </a:rPr>
              <a:t>pull request</a:t>
            </a:r>
            <a:r>
              <a:rPr b="0" i="0" lang="en" sz="1800" u="none" cap="none" strike="noStrike">
                <a:solidFill>
                  <a:schemeClr val="dk1"/>
                </a:solidFill>
                <a:latin typeface="Open Sans"/>
                <a:ea typeface="Open Sans"/>
                <a:cs typeface="Open Sans"/>
                <a:sym typeface="Open Sans"/>
              </a:rPr>
              <a:t>.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1000"/>
              </a:spcAft>
              <a:buClr>
                <a:schemeClr val="dk1"/>
              </a:buClr>
              <a:buSzPts val="1800"/>
              <a:buFont typeface="Open Sans"/>
              <a:buAutoNum type="arabicPeriod" startAt="3"/>
            </a:pPr>
            <a:r>
              <a:rPr b="0" i="0" lang="en" sz="1800" u="none" cap="none" strike="noStrike">
                <a:solidFill>
                  <a:schemeClr val="dk1"/>
                </a:solidFill>
                <a:latin typeface="Open Sans"/>
                <a:ea typeface="Open Sans"/>
                <a:cs typeface="Open Sans"/>
                <a:sym typeface="Open Sans"/>
              </a:rPr>
              <a:t>If they approve it, they'll </a:t>
            </a:r>
            <a:r>
              <a:rPr b="1" i="0" lang="en" sz="1800" u="none" cap="none" strike="noStrike">
                <a:solidFill>
                  <a:schemeClr val="dk1"/>
                </a:solidFill>
                <a:latin typeface="Open Sans"/>
                <a:ea typeface="Open Sans"/>
                <a:cs typeface="Open Sans"/>
                <a:sym typeface="Open Sans"/>
              </a:rPr>
              <a:t>merge</a:t>
            </a:r>
            <a:r>
              <a:rPr b="0" i="0" lang="en" sz="1800" u="none" cap="none" strike="noStrike">
                <a:solidFill>
                  <a:schemeClr val="dk1"/>
                </a:solidFill>
                <a:latin typeface="Open Sans"/>
                <a:ea typeface="Open Sans"/>
                <a:cs typeface="Open Sans"/>
                <a:sym typeface="Open Sans"/>
              </a:rPr>
              <a:t> your branch into their master branch. </a:t>
            </a:r>
            <a:endParaRPr b="0" i="0" sz="1800" u="none" cap="none" strike="noStrike">
              <a:solidFill>
                <a:schemeClr val="dk1"/>
              </a:solidFill>
              <a:latin typeface="Open Sans"/>
              <a:ea typeface="Open Sans"/>
              <a:cs typeface="Open Sans"/>
              <a:sym typeface="Open Sans"/>
            </a:endParaRPr>
          </a:p>
        </p:txBody>
      </p:sp>
      <p:grpSp>
        <p:nvGrpSpPr>
          <p:cNvPr id="332" name="Google Shape;332;p23"/>
          <p:cNvGrpSpPr/>
          <p:nvPr/>
        </p:nvGrpSpPr>
        <p:grpSpPr>
          <a:xfrm>
            <a:off x="4663440" y="4167579"/>
            <a:ext cx="4195208" cy="1349700"/>
            <a:chOff x="160474" y="0"/>
            <a:chExt cx="5525100" cy="1349700"/>
          </a:xfrm>
        </p:grpSpPr>
        <p:sp>
          <p:nvSpPr>
            <p:cNvPr id="333" name="Google Shape;333;p23"/>
            <p:cNvSpPr/>
            <p:nvPr/>
          </p:nvSpPr>
          <p:spPr>
            <a:xfrm>
              <a:off x="160474" y="0"/>
              <a:ext cx="5525100" cy="1349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334" name="Google Shape;334;p23"/>
            <p:cNvSpPr txBox="1"/>
            <p:nvPr/>
          </p:nvSpPr>
          <p:spPr>
            <a:xfrm>
              <a:off x="240449" y="159600"/>
              <a:ext cx="5367000" cy="11214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merge:</a:t>
              </a:r>
              <a:r>
                <a:rPr b="0" i="0" lang="en" sz="1800" u="none" cap="none" strike="noStrike">
                  <a:solidFill>
                    <a:srgbClr val="000000"/>
                  </a:solidFill>
                  <a:latin typeface="Open Sans"/>
                  <a:ea typeface="Open Sans"/>
                  <a:cs typeface="Open Sans"/>
                  <a:sym typeface="Open Sans"/>
                </a:rPr>
                <a:t>  to officially add the changes from your branch into the master branch (or another branch) </a:t>
              </a:r>
              <a:endParaRPr b="0" i="0" sz="1800" u="none" cap="none" strike="noStrike">
                <a:solidFill>
                  <a:srgbClr val="000000"/>
                </a:solidFill>
                <a:latin typeface="Open Sans"/>
                <a:ea typeface="Open Sans"/>
                <a:cs typeface="Open Sans"/>
                <a:sym typeface="Open Sans"/>
              </a:endParaRPr>
            </a:p>
          </p:txBody>
        </p:sp>
      </p:grpSp>
      <p:grpSp>
        <p:nvGrpSpPr>
          <p:cNvPr id="335" name="Google Shape;335;p23"/>
          <p:cNvGrpSpPr/>
          <p:nvPr/>
        </p:nvGrpSpPr>
        <p:grpSpPr>
          <a:xfrm>
            <a:off x="4663440" y="2062876"/>
            <a:ext cx="4195210" cy="1235399"/>
            <a:chOff x="174700" y="3273600"/>
            <a:chExt cx="4195210" cy="1235399"/>
          </a:xfrm>
        </p:grpSpPr>
        <p:sp>
          <p:nvSpPr>
            <p:cNvPr id="336" name="Google Shape;336;p23"/>
            <p:cNvSpPr/>
            <p:nvPr/>
          </p:nvSpPr>
          <p:spPr>
            <a:xfrm>
              <a:off x="174710" y="3621599"/>
              <a:ext cx="4195200" cy="887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337" name="Google Shape;337;p23"/>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338" name="Google Shape;338;p23"/>
          <p:cNvSpPr txBox="1"/>
          <p:nvPr/>
        </p:nvSpPr>
        <p:spPr>
          <a:xfrm>
            <a:off x="4723450" y="2485142"/>
            <a:ext cx="4075200" cy="7464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stage:</a:t>
            </a:r>
            <a:r>
              <a:rPr b="0" i="0" lang="en" sz="1800" u="none" cap="none" strike="noStrike">
                <a:solidFill>
                  <a:srgbClr val="000000"/>
                </a:solidFill>
                <a:latin typeface="Open Sans"/>
                <a:ea typeface="Open Sans"/>
                <a:cs typeface="Open Sans"/>
                <a:sym typeface="Open Sans"/>
              </a:rPr>
              <a:t> add to a cohesive group/bundle of revisions</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4"/>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Great! That's it. That's how you work with Git. Let's try it using GitHub!</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 </a:t>
            </a:r>
            <a:r>
              <a:rPr b="1" i="0" lang="en" sz="3000" u="none" cap="none" strike="noStrike">
                <a:solidFill>
                  <a:srgbClr val="000000"/>
                </a:solidFill>
                <a:latin typeface="Open Sans"/>
                <a:ea typeface="Open Sans"/>
                <a:cs typeface="Open Sans"/>
                <a:sym typeface="Open Sans"/>
              </a:rPr>
              <a:t>Workflow</a:t>
            </a:r>
            <a:endParaRPr b="1" i="0" sz="3000" u="none" cap="none" strike="noStrike">
              <a:solidFill>
                <a:srgbClr val="000000"/>
              </a:solidFill>
              <a:latin typeface="Open Sans"/>
              <a:ea typeface="Open Sans"/>
              <a:cs typeface="Open Sans"/>
              <a:sym typeface="Open Sans"/>
            </a:endParaRPr>
          </a:p>
        </p:txBody>
      </p:sp>
      <p:sp>
        <p:nvSpPr>
          <p:cNvPr id="350" name="Google Shape;350;p25"/>
          <p:cNvSpPr txBox="1"/>
          <p:nvPr/>
        </p:nvSpPr>
        <p:spPr>
          <a:xfrm>
            <a:off x="161550" y="1223775"/>
            <a:ext cx="8820900" cy="1093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As you can see, there are so many way to use GitHub! Today we're going to use a very common developer workflow. </a:t>
            </a:r>
            <a:endParaRPr b="0" i="0" sz="1800" u="none" cap="none" strike="noStrike">
              <a:solidFill>
                <a:srgbClr val="000000"/>
              </a:solidFill>
              <a:latin typeface="Open Sans"/>
              <a:ea typeface="Open Sans"/>
              <a:cs typeface="Open Sans"/>
              <a:sym typeface="Open Sans"/>
            </a:endParaRPr>
          </a:p>
        </p:txBody>
      </p:sp>
      <p:sp>
        <p:nvSpPr>
          <p:cNvPr id="351" name="Google Shape;351;p25"/>
          <p:cNvSpPr txBox="1"/>
          <p:nvPr/>
        </p:nvSpPr>
        <p:spPr>
          <a:xfrm>
            <a:off x="369150" y="2246625"/>
            <a:ext cx="8405700" cy="1093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a:pPr>
            <a:r>
              <a:rPr b="1" i="0" lang="en" sz="1800" u="none" cap="none" strike="noStrike">
                <a:solidFill>
                  <a:srgbClr val="5EA5E5"/>
                </a:solidFill>
                <a:latin typeface="Open Sans"/>
                <a:ea typeface="Open Sans"/>
                <a:cs typeface="Open Sans"/>
                <a:sym typeface="Open Sans"/>
              </a:rPr>
              <a:t>Fork</a:t>
            </a:r>
            <a:r>
              <a:rPr b="0" i="0" lang="en" sz="1800" u="none" cap="none" strike="noStrike">
                <a:solidFill>
                  <a:srgbClr val="353535"/>
                </a:solidFill>
                <a:latin typeface="Open Sans"/>
                <a:ea typeface="Open Sans"/>
                <a:cs typeface="Open Sans"/>
                <a:sym typeface="Open Sans"/>
              </a:rPr>
              <a:t> the repository you want to contribute to. </a:t>
            </a:r>
            <a:br>
              <a:rPr b="0" i="0" lang="en" sz="1800" u="none" cap="none" strike="noStrike">
                <a:solidFill>
                  <a:srgbClr val="353535"/>
                </a:solidFill>
                <a:latin typeface="Open Sans"/>
                <a:ea typeface="Open Sans"/>
                <a:cs typeface="Open Sans"/>
                <a:sym typeface="Open Sans"/>
              </a:rPr>
            </a:br>
            <a:endParaRPr b="0" i="0" sz="1800" u="none" cap="none" strike="noStrike">
              <a:solidFill>
                <a:srgbClr val="353535"/>
              </a:solidFill>
              <a:latin typeface="Open Sans"/>
              <a:ea typeface="Open Sans"/>
              <a:cs typeface="Open Sans"/>
              <a:sym typeface="Open Sans"/>
            </a:endParaRPr>
          </a:p>
          <a:p>
            <a:pPr indent="0" lvl="0" marL="457200" marR="0" rtl="0" algn="l">
              <a:lnSpc>
                <a:spcPct val="115000"/>
              </a:lnSpc>
              <a:spcBef>
                <a:spcPts val="1000"/>
              </a:spcBef>
              <a:spcAft>
                <a:spcPts val="0"/>
              </a:spcAft>
              <a:buClr>
                <a:srgbClr val="000000"/>
              </a:buClr>
              <a:buSzPts val="1800"/>
              <a:buFont typeface="Arial"/>
              <a:buNone/>
            </a:pP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endParaRPr b="0" i="0" sz="1800" u="none" cap="none" strike="noStrike">
              <a:solidFill>
                <a:srgbClr val="353535"/>
              </a:solidFill>
              <a:latin typeface="Open Sans"/>
              <a:ea typeface="Open Sans"/>
              <a:cs typeface="Open Sans"/>
              <a:sym typeface="Open Sans"/>
            </a:endParaRPr>
          </a:p>
          <a:p>
            <a:pPr indent="0" lvl="0" marL="0" marR="0" rtl="0" algn="l">
              <a:lnSpc>
                <a:spcPct val="115000"/>
              </a:lnSpc>
              <a:spcBef>
                <a:spcPts val="1000"/>
              </a:spcBef>
              <a:spcAft>
                <a:spcPts val="1000"/>
              </a:spcAft>
              <a:buClr>
                <a:srgbClr val="000000"/>
              </a:buClr>
              <a:buSzPts val="1800"/>
              <a:buFont typeface="Arial"/>
              <a:buNone/>
            </a:pPr>
            <a:r>
              <a:rPr b="1" i="0" lang="en" sz="1800" u="sng" cap="none" strike="noStrike">
                <a:solidFill>
                  <a:srgbClr val="353535"/>
                </a:solidFill>
                <a:latin typeface="Open Sans"/>
                <a:ea typeface="Open Sans"/>
                <a:cs typeface="Open Sans"/>
                <a:sym typeface="Open Sans"/>
              </a:rPr>
              <a:t>Note:</a:t>
            </a:r>
            <a:r>
              <a:rPr b="0" i="0" lang="en" sz="1800" u="none" cap="none" strike="noStrike">
                <a:solidFill>
                  <a:srgbClr val="353535"/>
                </a:solidFill>
                <a:latin typeface="Open Sans"/>
                <a:ea typeface="Open Sans"/>
                <a:cs typeface="Open Sans"/>
                <a:sym typeface="Open Sans"/>
              </a:rPr>
              <a:t> This is only necessary if you are not a Collaborator on the project.  </a:t>
            </a:r>
            <a:endParaRPr b="0" i="0" sz="1800" u="none" cap="none" strike="noStrike">
              <a:solidFill>
                <a:srgbClr val="353535"/>
              </a:solidFill>
              <a:latin typeface="Open Sans"/>
              <a:ea typeface="Open Sans"/>
              <a:cs typeface="Open Sans"/>
              <a:sym typeface="Open Sans"/>
            </a:endParaRPr>
          </a:p>
        </p:txBody>
      </p:sp>
      <p:grpSp>
        <p:nvGrpSpPr>
          <p:cNvPr id="352" name="Google Shape;352;p25"/>
          <p:cNvGrpSpPr/>
          <p:nvPr/>
        </p:nvGrpSpPr>
        <p:grpSpPr>
          <a:xfrm>
            <a:off x="369175" y="3073250"/>
            <a:ext cx="8405626" cy="2141126"/>
            <a:chOff x="369188" y="3799525"/>
            <a:chExt cx="8405626" cy="2141126"/>
          </a:xfrm>
        </p:grpSpPr>
        <p:pic>
          <p:nvPicPr>
            <p:cNvPr id="353" name="Google Shape;353;p25"/>
            <p:cNvPicPr preferRelativeResize="0"/>
            <p:nvPr/>
          </p:nvPicPr>
          <p:blipFill rotWithShape="1">
            <a:blip r:embed="rId3">
              <a:alphaModFix/>
            </a:blip>
            <a:srcRect b="0" l="0" r="0" t="0"/>
            <a:stretch/>
          </p:blipFill>
          <p:spPr>
            <a:xfrm>
              <a:off x="369188" y="3799525"/>
              <a:ext cx="8405626" cy="2141126"/>
            </a:xfrm>
            <a:prstGeom prst="rect">
              <a:avLst/>
            </a:prstGeom>
            <a:noFill/>
            <a:ln cap="flat" cmpd="sng" w="19050">
              <a:solidFill>
                <a:schemeClr val="dk2"/>
              </a:solidFill>
              <a:prstDash val="solid"/>
              <a:round/>
              <a:headEnd len="sm" w="sm" type="none"/>
              <a:tailEnd len="sm" w="sm" type="none"/>
            </a:ln>
          </p:spPr>
        </p:pic>
        <p:sp>
          <p:nvSpPr>
            <p:cNvPr id="354" name="Google Shape;354;p25"/>
            <p:cNvSpPr/>
            <p:nvPr/>
          </p:nvSpPr>
          <p:spPr>
            <a:xfrm>
              <a:off x="7826700" y="3828300"/>
              <a:ext cx="868500" cy="36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Network Activity Workflow</a:t>
            </a:r>
            <a:endParaRPr b="1" i="0" sz="3000" u="none" cap="none" strike="noStrike">
              <a:solidFill>
                <a:srgbClr val="000000"/>
              </a:solidFill>
              <a:latin typeface="Open Sans"/>
              <a:ea typeface="Open Sans"/>
              <a:cs typeface="Open Sans"/>
              <a:sym typeface="Open Sans"/>
            </a:endParaRPr>
          </a:p>
        </p:txBody>
      </p:sp>
      <p:sp>
        <p:nvSpPr>
          <p:cNvPr id="360" name="Google Shape;360;p26"/>
          <p:cNvSpPr txBox="1"/>
          <p:nvPr/>
        </p:nvSpPr>
        <p:spPr>
          <a:xfrm>
            <a:off x="161550" y="1646600"/>
            <a:ext cx="8820900" cy="1093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Create a </a:t>
            </a:r>
            <a:r>
              <a:rPr b="1" i="0" lang="en" sz="1800" u="none" cap="none" strike="noStrike">
                <a:solidFill>
                  <a:srgbClr val="5EA5E5"/>
                </a:solidFill>
                <a:latin typeface="Open Sans"/>
                <a:ea typeface="Open Sans"/>
                <a:cs typeface="Open Sans"/>
                <a:sym typeface="Open Sans"/>
              </a:rPr>
              <a:t>branch</a:t>
            </a:r>
            <a:r>
              <a:rPr b="0" i="0" lang="en" sz="1800" u="none" cap="none" strike="noStrike">
                <a:solidFill>
                  <a:srgbClr val="353535"/>
                </a:solidFill>
                <a:latin typeface="Open Sans"/>
                <a:ea typeface="Open Sans"/>
                <a:cs typeface="Open Sans"/>
                <a:sym typeface="Open Sans"/>
              </a:rPr>
              <a:t>.  You should always try to name branches with your name and what you're doing, or follow the conventions set by your team. </a:t>
            </a:r>
            <a:endParaRPr b="0" i="0" sz="1800" u="none" cap="none" strike="noStrike">
              <a:solidFill>
                <a:srgbClr val="353535"/>
              </a:solidFill>
              <a:latin typeface="Open Sans"/>
              <a:ea typeface="Open Sans"/>
              <a:cs typeface="Open Sans"/>
              <a:sym typeface="Open Sans"/>
            </a:endParaRPr>
          </a:p>
        </p:txBody>
      </p:sp>
      <p:grpSp>
        <p:nvGrpSpPr>
          <p:cNvPr id="361" name="Google Shape;361;p26"/>
          <p:cNvGrpSpPr/>
          <p:nvPr/>
        </p:nvGrpSpPr>
        <p:grpSpPr>
          <a:xfrm>
            <a:off x="215210" y="3055880"/>
            <a:ext cx="4912438" cy="2436761"/>
            <a:chOff x="152405" y="3807204"/>
            <a:chExt cx="4937620" cy="2537764"/>
          </a:xfrm>
        </p:grpSpPr>
        <p:pic>
          <p:nvPicPr>
            <p:cNvPr id="362" name="Google Shape;362;p26"/>
            <p:cNvPicPr preferRelativeResize="0"/>
            <p:nvPr/>
          </p:nvPicPr>
          <p:blipFill rotWithShape="1">
            <a:blip r:embed="rId3">
              <a:alphaModFix/>
            </a:blip>
            <a:srcRect b="0" l="0" r="44140" t="0"/>
            <a:stretch/>
          </p:blipFill>
          <p:spPr>
            <a:xfrm>
              <a:off x="152405" y="3807204"/>
              <a:ext cx="4937620" cy="2537764"/>
            </a:xfrm>
            <a:prstGeom prst="rect">
              <a:avLst/>
            </a:prstGeom>
            <a:noFill/>
            <a:ln cap="flat" cmpd="sng" w="19050">
              <a:solidFill>
                <a:schemeClr val="dk2"/>
              </a:solidFill>
              <a:prstDash val="solid"/>
              <a:round/>
              <a:headEnd len="sm" w="sm" type="none"/>
              <a:tailEnd len="sm" w="sm" type="none"/>
            </a:ln>
          </p:spPr>
        </p:pic>
        <p:sp>
          <p:nvSpPr>
            <p:cNvPr id="363" name="Google Shape;363;p26"/>
            <p:cNvSpPr/>
            <p:nvPr/>
          </p:nvSpPr>
          <p:spPr>
            <a:xfrm>
              <a:off x="289600" y="5954725"/>
              <a:ext cx="1157700" cy="345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4" name="Google Shape;364;p26"/>
          <p:cNvPicPr preferRelativeResize="0"/>
          <p:nvPr/>
        </p:nvPicPr>
        <p:blipFill rotWithShape="1">
          <a:blip r:embed="rId4">
            <a:alphaModFix/>
          </a:blip>
          <a:srcRect b="0" l="0" r="0" t="0"/>
          <a:stretch/>
        </p:blipFill>
        <p:spPr>
          <a:xfrm>
            <a:off x="5253315" y="3055775"/>
            <a:ext cx="3675473" cy="24367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Developer Workflow</a:t>
            </a:r>
            <a:endParaRPr b="1" i="0" sz="3000" u="none" cap="none" strike="noStrike">
              <a:solidFill>
                <a:srgbClr val="000000"/>
              </a:solidFill>
              <a:latin typeface="Open Sans"/>
              <a:ea typeface="Open Sans"/>
              <a:cs typeface="Open Sans"/>
              <a:sym typeface="Open Sans"/>
            </a:endParaRPr>
          </a:p>
        </p:txBody>
      </p:sp>
      <p:sp>
        <p:nvSpPr>
          <p:cNvPr id="370" name="Google Shape;370;p27"/>
          <p:cNvSpPr txBox="1"/>
          <p:nvPr/>
        </p:nvSpPr>
        <p:spPr>
          <a:xfrm>
            <a:off x="1314275" y="1291825"/>
            <a:ext cx="6515100" cy="71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3"/>
            </a:pPr>
            <a:r>
              <a:rPr b="0" i="0" lang="en" sz="1800" u="none" cap="none" strike="noStrike">
                <a:solidFill>
                  <a:srgbClr val="353535"/>
                </a:solidFill>
                <a:latin typeface="Open Sans"/>
                <a:ea typeface="Open Sans"/>
                <a:cs typeface="Open Sans"/>
                <a:sym typeface="Open Sans"/>
              </a:rPr>
              <a:t>Open </a:t>
            </a:r>
            <a:r>
              <a:rPr b="0" i="0" lang="en" sz="1800" u="none" cap="none" strike="noStrike">
                <a:solidFill>
                  <a:srgbClr val="353535"/>
                </a:solidFill>
                <a:latin typeface="Consolas"/>
                <a:ea typeface="Consolas"/>
                <a:cs typeface="Consolas"/>
                <a:sym typeface="Consolas"/>
              </a:rPr>
              <a:t>locations.txt</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p:txBody>
      </p:sp>
      <p:grpSp>
        <p:nvGrpSpPr>
          <p:cNvPr id="371" name="Google Shape;371;p27"/>
          <p:cNvGrpSpPr/>
          <p:nvPr/>
        </p:nvGrpSpPr>
        <p:grpSpPr>
          <a:xfrm>
            <a:off x="1314274" y="1997230"/>
            <a:ext cx="6515451" cy="2424801"/>
            <a:chOff x="866250" y="3654800"/>
            <a:chExt cx="7411502" cy="2898399"/>
          </a:xfrm>
        </p:grpSpPr>
        <p:pic>
          <p:nvPicPr>
            <p:cNvPr id="372" name="Google Shape;372;p27"/>
            <p:cNvPicPr preferRelativeResize="0"/>
            <p:nvPr/>
          </p:nvPicPr>
          <p:blipFill rotWithShape="1">
            <a:blip r:embed="rId3">
              <a:alphaModFix/>
            </a:blip>
            <a:srcRect b="0" l="0" r="0" t="0"/>
            <a:stretch/>
          </p:blipFill>
          <p:spPr>
            <a:xfrm>
              <a:off x="866250" y="3654800"/>
              <a:ext cx="7411502" cy="2898399"/>
            </a:xfrm>
            <a:prstGeom prst="rect">
              <a:avLst/>
            </a:prstGeom>
            <a:noFill/>
            <a:ln cap="flat" cmpd="sng" w="19050">
              <a:solidFill>
                <a:schemeClr val="dk2"/>
              </a:solidFill>
              <a:prstDash val="solid"/>
              <a:round/>
              <a:headEnd len="sm" w="sm" type="none"/>
              <a:tailEnd len="sm" w="sm" type="none"/>
            </a:ln>
          </p:spPr>
        </p:pic>
        <p:sp>
          <p:nvSpPr>
            <p:cNvPr id="373" name="Google Shape;373;p27"/>
            <p:cNvSpPr/>
            <p:nvPr/>
          </p:nvSpPr>
          <p:spPr>
            <a:xfrm>
              <a:off x="924175" y="6010400"/>
              <a:ext cx="901800" cy="24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7"/>
          <p:cNvSpPr txBox="1"/>
          <p:nvPr/>
        </p:nvSpPr>
        <p:spPr>
          <a:xfrm>
            <a:off x="1314450" y="4569125"/>
            <a:ext cx="6515100" cy="71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4"/>
            </a:pPr>
            <a:r>
              <a:rPr b="0" i="0" lang="en" sz="1800" u="none" cap="none" strike="noStrike">
                <a:solidFill>
                  <a:srgbClr val="353535"/>
                </a:solidFill>
                <a:latin typeface="Open Sans"/>
                <a:ea typeface="Open Sans"/>
                <a:cs typeface="Open Sans"/>
                <a:sym typeface="Open Sans"/>
              </a:rPr>
              <a:t>Select the edit icon. It looks like a pencil. </a:t>
            </a:r>
            <a:endParaRPr b="0" i="0" sz="1800" u="none" cap="none" strike="noStrike">
              <a:solidFill>
                <a:srgbClr val="353535"/>
              </a:solidFill>
              <a:latin typeface="Open Sans"/>
              <a:ea typeface="Open Sans"/>
              <a:cs typeface="Open Sans"/>
              <a:sym typeface="Open Sans"/>
            </a:endParaRPr>
          </a:p>
        </p:txBody>
      </p:sp>
      <p:grpSp>
        <p:nvGrpSpPr>
          <p:cNvPr id="375" name="Google Shape;375;p27"/>
          <p:cNvGrpSpPr/>
          <p:nvPr/>
        </p:nvGrpSpPr>
        <p:grpSpPr>
          <a:xfrm>
            <a:off x="1314438" y="5274541"/>
            <a:ext cx="6515123" cy="1338784"/>
            <a:chOff x="1314438" y="5350741"/>
            <a:chExt cx="6515123" cy="1338784"/>
          </a:xfrm>
        </p:grpSpPr>
        <p:pic>
          <p:nvPicPr>
            <p:cNvPr id="376" name="Google Shape;376;p27"/>
            <p:cNvPicPr preferRelativeResize="0"/>
            <p:nvPr/>
          </p:nvPicPr>
          <p:blipFill rotWithShape="1">
            <a:blip r:embed="rId4">
              <a:alphaModFix/>
            </a:blip>
            <a:srcRect b="27172" l="0" r="0" t="0"/>
            <a:stretch/>
          </p:blipFill>
          <p:spPr>
            <a:xfrm>
              <a:off x="1314438" y="5350741"/>
              <a:ext cx="6515123" cy="1338784"/>
            </a:xfrm>
            <a:prstGeom prst="rect">
              <a:avLst/>
            </a:prstGeom>
            <a:noFill/>
            <a:ln cap="flat" cmpd="sng" w="19050">
              <a:solidFill>
                <a:schemeClr val="dk2"/>
              </a:solidFill>
              <a:prstDash val="solid"/>
              <a:round/>
              <a:headEnd len="sm" w="sm" type="none"/>
              <a:tailEnd len="sm" w="sm" type="none"/>
            </a:ln>
          </p:spPr>
        </p:pic>
        <p:sp>
          <p:nvSpPr>
            <p:cNvPr id="377" name="Google Shape;377;p27"/>
            <p:cNvSpPr/>
            <p:nvPr/>
          </p:nvSpPr>
          <p:spPr>
            <a:xfrm>
              <a:off x="7258925" y="6199650"/>
              <a:ext cx="2673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8"/>
          <p:cNvSpPr txBox="1"/>
          <p:nvPr/>
        </p:nvSpPr>
        <p:spPr>
          <a:xfrm>
            <a:off x="867575" y="1451225"/>
            <a:ext cx="7742400" cy="71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Add the name of your hometown.  Choose a random blank line! </a:t>
            </a:r>
            <a:endParaRPr b="0" i="0" sz="1800" u="none" cap="none" strike="noStrike">
              <a:solidFill>
                <a:srgbClr val="353535"/>
              </a:solidFill>
              <a:latin typeface="Open Sans"/>
              <a:ea typeface="Open Sans"/>
              <a:cs typeface="Open Sans"/>
              <a:sym typeface="Open Sans"/>
            </a:endParaRPr>
          </a:p>
        </p:txBody>
      </p:sp>
      <p:sp>
        <p:nvSpPr>
          <p:cNvPr id="383" name="Google Shape;383;p2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pic>
        <p:nvPicPr>
          <p:cNvPr id="384" name="Google Shape;384;p28"/>
          <p:cNvPicPr preferRelativeResize="0"/>
          <p:nvPr/>
        </p:nvPicPr>
        <p:blipFill rotWithShape="1">
          <a:blip r:embed="rId3">
            <a:alphaModFix/>
          </a:blip>
          <a:srcRect b="0" l="0" r="0" t="0"/>
          <a:stretch/>
        </p:blipFill>
        <p:spPr>
          <a:xfrm>
            <a:off x="1019980" y="2210618"/>
            <a:ext cx="7104039" cy="1313597"/>
          </a:xfrm>
          <a:prstGeom prst="rect">
            <a:avLst/>
          </a:prstGeom>
          <a:noFill/>
          <a:ln cap="flat" cmpd="sng" w="19050">
            <a:solidFill>
              <a:schemeClr val="dk2"/>
            </a:solidFill>
            <a:prstDash val="solid"/>
            <a:round/>
            <a:headEnd len="sm" w="sm" type="none"/>
            <a:tailEnd len="sm" w="sm" type="none"/>
          </a:ln>
        </p:spPr>
      </p:pic>
      <p:pic>
        <p:nvPicPr>
          <p:cNvPr id="385" name="Google Shape;385;p28"/>
          <p:cNvPicPr preferRelativeResize="0"/>
          <p:nvPr/>
        </p:nvPicPr>
        <p:blipFill rotWithShape="1">
          <a:blip r:embed="rId4">
            <a:alphaModFix/>
          </a:blip>
          <a:srcRect b="0" l="0" r="0" t="0"/>
          <a:stretch/>
        </p:blipFill>
        <p:spPr>
          <a:xfrm>
            <a:off x="1019978" y="4332283"/>
            <a:ext cx="7104044" cy="2355692"/>
          </a:xfrm>
          <a:prstGeom prst="rect">
            <a:avLst/>
          </a:prstGeom>
          <a:noFill/>
          <a:ln cap="flat" cmpd="sng" w="19050">
            <a:solidFill>
              <a:schemeClr val="dk2"/>
            </a:solidFill>
            <a:prstDash val="solid"/>
            <a:round/>
            <a:headEnd len="sm" w="sm" type="none"/>
            <a:tailEnd len="sm" w="sm" type="none"/>
          </a:ln>
        </p:spPr>
      </p:pic>
      <p:sp>
        <p:nvSpPr>
          <p:cNvPr id="386" name="Google Shape;386;p28"/>
          <p:cNvSpPr txBox="1"/>
          <p:nvPr/>
        </p:nvSpPr>
        <p:spPr>
          <a:xfrm>
            <a:off x="867575" y="3572899"/>
            <a:ext cx="7104000" cy="71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6"/>
            </a:pPr>
            <a:r>
              <a:rPr b="0" i="0" lang="en" sz="1800" u="none" cap="none" strike="noStrike">
                <a:solidFill>
                  <a:srgbClr val="353535"/>
                </a:solidFill>
                <a:latin typeface="Open Sans"/>
                <a:ea typeface="Open Sans"/>
                <a:cs typeface="Open Sans"/>
                <a:sym typeface="Open Sans"/>
              </a:rPr>
              <a:t>Scroll to the bottom to the Commit changes section. </a:t>
            </a:r>
            <a:endParaRPr b="0" i="0" sz="1800" u="none" cap="none" strike="noStrike">
              <a:solidFill>
                <a:srgbClr val="353535"/>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nvSpPr>
        <p:spPr>
          <a:xfrm>
            <a:off x="161525"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392" name="Google Shape;392;p29"/>
          <p:cNvSpPr txBox="1"/>
          <p:nvPr/>
        </p:nvSpPr>
        <p:spPr>
          <a:xfrm>
            <a:off x="1195200" y="1568125"/>
            <a:ext cx="6753600" cy="71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7"/>
            </a:pPr>
            <a:r>
              <a:rPr b="0" i="0" lang="en" sz="1800" u="none" cap="none" strike="noStrike">
                <a:solidFill>
                  <a:srgbClr val="353535"/>
                </a:solidFill>
                <a:latin typeface="Open Sans"/>
                <a:ea typeface="Open Sans"/>
                <a:cs typeface="Open Sans"/>
                <a:sym typeface="Open Sans"/>
              </a:rPr>
              <a:t>Add a descriptive message. Select </a:t>
            </a:r>
            <a:r>
              <a:rPr b="1" i="0" lang="en" sz="1800" u="none" cap="none" strike="noStrike">
                <a:solidFill>
                  <a:srgbClr val="5EA5E5"/>
                </a:solidFill>
                <a:latin typeface="Open Sans"/>
                <a:ea typeface="Open Sans"/>
                <a:cs typeface="Open Sans"/>
                <a:sym typeface="Open Sans"/>
              </a:rPr>
              <a:t>Commit changes</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p:txBody>
      </p:sp>
      <p:grpSp>
        <p:nvGrpSpPr>
          <p:cNvPr id="393" name="Google Shape;393;p29"/>
          <p:cNvGrpSpPr/>
          <p:nvPr/>
        </p:nvGrpSpPr>
        <p:grpSpPr>
          <a:xfrm>
            <a:off x="152375" y="2444400"/>
            <a:ext cx="8839199" cy="3195466"/>
            <a:chOff x="152375" y="2444400"/>
            <a:chExt cx="8839199" cy="3195466"/>
          </a:xfrm>
        </p:grpSpPr>
        <p:pic>
          <p:nvPicPr>
            <p:cNvPr id="394" name="Google Shape;394;p29"/>
            <p:cNvPicPr preferRelativeResize="0"/>
            <p:nvPr/>
          </p:nvPicPr>
          <p:blipFill rotWithShape="1">
            <a:blip r:embed="rId3">
              <a:alphaModFix/>
            </a:blip>
            <a:srcRect b="0" l="0" r="0" t="0"/>
            <a:stretch/>
          </p:blipFill>
          <p:spPr>
            <a:xfrm>
              <a:off x="152375" y="2444400"/>
              <a:ext cx="8839199" cy="3195466"/>
            </a:xfrm>
            <a:prstGeom prst="rect">
              <a:avLst/>
            </a:prstGeom>
            <a:noFill/>
            <a:ln cap="flat" cmpd="sng" w="19050">
              <a:solidFill>
                <a:schemeClr val="dk2"/>
              </a:solidFill>
              <a:prstDash val="solid"/>
              <a:round/>
              <a:headEnd len="sm" w="sm" type="none"/>
              <a:tailEnd len="sm" w="sm" type="none"/>
            </a:ln>
          </p:spPr>
        </p:pic>
        <p:sp>
          <p:nvSpPr>
            <p:cNvPr id="395" name="Google Shape;395;p29"/>
            <p:cNvSpPr/>
            <p:nvPr/>
          </p:nvSpPr>
          <p:spPr>
            <a:xfrm>
              <a:off x="790575" y="5086350"/>
              <a:ext cx="1269300" cy="40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0"/>
          <p:cNvSpPr txBox="1"/>
          <p:nvPr/>
        </p:nvSpPr>
        <p:spPr>
          <a:xfrm>
            <a:off x="161525"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401" name="Google Shape;401;p30"/>
          <p:cNvSpPr txBox="1"/>
          <p:nvPr/>
        </p:nvSpPr>
        <p:spPr>
          <a:xfrm>
            <a:off x="2056050" y="1402550"/>
            <a:ext cx="5031900" cy="1122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000"/>
              </a:spcBef>
              <a:spcAft>
                <a:spcPts val="0"/>
              </a:spcAft>
              <a:buClr>
                <a:srgbClr val="353535"/>
              </a:buClr>
              <a:buSzPts val="1800"/>
              <a:buFont typeface="Open Sans"/>
              <a:buAutoNum type="arabicPeriod" startAt="8"/>
            </a:pPr>
            <a:r>
              <a:rPr b="0" i="0" lang="en" sz="1800" u="none" cap="none" strike="noStrike">
                <a:solidFill>
                  <a:srgbClr val="353535"/>
                </a:solidFill>
                <a:latin typeface="Open Sans"/>
                <a:ea typeface="Open Sans"/>
                <a:cs typeface="Open Sans"/>
                <a:sym typeface="Open Sans"/>
              </a:rPr>
              <a:t>Return to the main page of your repo.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353535"/>
              </a:buClr>
              <a:buSzPts val="1800"/>
              <a:buFont typeface="Open Sans"/>
              <a:buAutoNum type="arabicPeriod" startAt="8"/>
            </a:pPr>
            <a:r>
              <a:rPr b="0" i="0" lang="en" sz="1800" u="none" cap="none" strike="noStrike">
                <a:solidFill>
                  <a:srgbClr val="353535"/>
                </a:solidFill>
                <a:latin typeface="Open Sans"/>
                <a:ea typeface="Open Sans"/>
                <a:cs typeface="Open Sans"/>
                <a:sym typeface="Open Sans"/>
              </a:rPr>
              <a:t>Select </a:t>
            </a:r>
            <a:r>
              <a:rPr b="1" i="0" lang="en" sz="1800" u="none" cap="none" strike="noStrike">
                <a:solidFill>
                  <a:srgbClr val="5EA5E5"/>
                </a:solidFill>
                <a:latin typeface="Open Sans"/>
                <a:ea typeface="Open Sans"/>
                <a:cs typeface="Open Sans"/>
                <a:sym typeface="Open Sans"/>
              </a:rPr>
              <a:t>Pull request</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p:txBody>
      </p:sp>
      <p:grpSp>
        <p:nvGrpSpPr>
          <p:cNvPr id="402" name="Google Shape;402;p30"/>
          <p:cNvGrpSpPr/>
          <p:nvPr/>
        </p:nvGrpSpPr>
        <p:grpSpPr>
          <a:xfrm>
            <a:off x="152400" y="2811800"/>
            <a:ext cx="8839196" cy="2965047"/>
            <a:chOff x="152400" y="3112400"/>
            <a:chExt cx="8839196" cy="2965047"/>
          </a:xfrm>
        </p:grpSpPr>
        <p:pic>
          <p:nvPicPr>
            <p:cNvPr id="403" name="Google Shape;403;p30"/>
            <p:cNvPicPr preferRelativeResize="0"/>
            <p:nvPr/>
          </p:nvPicPr>
          <p:blipFill rotWithShape="1">
            <a:blip r:embed="rId3">
              <a:alphaModFix/>
            </a:blip>
            <a:srcRect b="0" l="0" r="0" t="0"/>
            <a:stretch/>
          </p:blipFill>
          <p:spPr>
            <a:xfrm>
              <a:off x="152400" y="3112400"/>
              <a:ext cx="8839196" cy="2965047"/>
            </a:xfrm>
            <a:prstGeom prst="rect">
              <a:avLst/>
            </a:prstGeom>
            <a:noFill/>
            <a:ln cap="flat" cmpd="sng" w="19050">
              <a:solidFill>
                <a:schemeClr val="dk2"/>
              </a:solidFill>
              <a:prstDash val="solid"/>
              <a:round/>
              <a:headEnd len="sm" w="sm" type="none"/>
              <a:tailEnd len="sm" w="sm" type="none"/>
            </a:ln>
          </p:spPr>
        </p:pic>
        <p:sp>
          <p:nvSpPr>
            <p:cNvPr id="404" name="Google Shape;404;p30"/>
            <p:cNvSpPr/>
            <p:nvPr/>
          </p:nvSpPr>
          <p:spPr>
            <a:xfrm>
              <a:off x="7136450" y="5398075"/>
              <a:ext cx="946200" cy="24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txBox="1"/>
          <p:nvPr/>
        </p:nvSpPr>
        <p:spPr>
          <a:xfrm>
            <a:off x="1569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410" name="Google Shape;410;p31"/>
          <p:cNvSpPr txBox="1"/>
          <p:nvPr/>
        </p:nvSpPr>
        <p:spPr>
          <a:xfrm>
            <a:off x="364500" y="1647075"/>
            <a:ext cx="8415000" cy="1662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1000"/>
              </a:spcAft>
              <a:buClr>
                <a:srgbClr val="353535"/>
              </a:buClr>
              <a:buSzPts val="1800"/>
              <a:buFont typeface="Open Sans"/>
              <a:buAutoNum type="arabicPeriod" startAt="10"/>
            </a:pPr>
            <a:r>
              <a:rPr b="0" i="0" lang="en" sz="1800" u="none" cap="none" strike="noStrike">
                <a:solidFill>
                  <a:srgbClr val="353535"/>
                </a:solidFill>
                <a:latin typeface="Open Sans"/>
                <a:ea typeface="Open Sans"/>
                <a:cs typeface="Open Sans"/>
                <a:sym typeface="Open Sans"/>
              </a:rPr>
              <a:t>Because this is a simple pull request, you can simply select </a:t>
            </a:r>
            <a:r>
              <a:rPr b="1" i="0" lang="en" sz="1800" u="none" cap="none" strike="noStrike">
                <a:solidFill>
                  <a:srgbClr val="5EA5E5"/>
                </a:solidFill>
                <a:latin typeface="Open Sans"/>
                <a:ea typeface="Open Sans"/>
                <a:cs typeface="Open Sans"/>
                <a:sym typeface="Open Sans"/>
              </a:rPr>
              <a:t>Create Pull Request</a:t>
            </a:r>
            <a:r>
              <a:rPr b="0" i="0" lang="en" sz="1800" u="none" cap="none" strike="noStrike">
                <a:solidFill>
                  <a:srgbClr val="353535"/>
                </a:solidFill>
                <a:latin typeface="Open Sans"/>
                <a:ea typeface="Open Sans"/>
                <a:cs typeface="Open Sans"/>
                <a:sym typeface="Open Sans"/>
              </a:rPr>
              <a:t>. If you were contributing to an open source project, you would want to be very descriptive about the changes you made. </a:t>
            </a:r>
            <a:endParaRPr b="0" i="0" sz="1800" u="none" cap="none" strike="noStrike">
              <a:solidFill>
                <a:srgbClr val="353535"/>
              </a:solidFill>
              <a:latin typeface="Open Sans"/>
              <a:ea typeface="Open Sans"/>
              <a:cs typeface="Open Sans"/>
              <a:sym typeface="Open Sans"/>
            </a:endParaRPr>
          </a:p>
        </p:txBody>
      </p:sp>
      <p:grpSp>
        <p:nvGrpSpPr>
          <p:cNvPr id="411" name="Google Shape;411;p31"/>
          <p:cNvGrpSpPr/>
          <p:nvPr/>
        </p:nvGrpSpPr>
        <p:grpSpPr>
          <a:xfrm>
            <a:off x="2039262" y="3240715"/>
            <a:ext cx="5056279" cy="3239929"/>
            <a:chOff x="1838701" y="2806750"/>
            <a:chExt cx="5457398" cy="3746449"/>
          </a:xfrm>
        </p:grpSpPr>
        <p:pic>
          <p:nvPicPr>
            <p:cNvPr id="412" name="Google Shape;412;p31"/>
            <p:cNvPicPr preferRelativeResize="0"/>
            <p:nvPr/>
          </p:nvPicPr>
          <p:blipFill rotWithShape="1">
            <a:blip r:embed="rId3">
              <a:alphaModFix/>
            </a:blip>
            <a:srcRect b="0" l="0" r="0" t="0"/>
            <a:stretch/>
          </p:blipFill>
          <p:spPr>
            <a:xfrm>
              <a:off x="1838701" y="2806750"/>
              <a:ext cx="5457398" cy="3746449"/>
            </a:xfrm>
            <a:prstGeom prst="rect">
              <a:avLst/>
            </a:prstGeom>
            <a:noFill/>
            <a:ln cap="flat" cmpd="sng" w="19050">
              <a:solidFill>
                <a:schemeClr val="dk2"/>
              </a:solidFill>
              <a:prstDash val="solid"/>
              <a:round/>
              <a:headEnd len="sm" w="sm" type="none"/>
              <a:tailEnd len="sm" w="sm" type="none"/>
            </a:ln>
          </p:spPr>
        </p:pic>
        <p:sp>
          <p:nvSpPr>
            <p:cNvPr id="413" name="Google Shape;413;p31"/>
            <p:cNvSpPr/>
            <p:nvPr/>
          </p:nvSpPr>
          <p:spPr>
            <a:xfrm>
              <a:off x="4909825" y="6177400"/>
              <a:ext cx="1158000" cy="28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What You'll Be Building</a:t>
            </a:r>
            <a:endParaRPr b="1" i="0" sz="3000" u="none" cap="none" strike="noStrike">
              <a:solidFill>
                <a:srgbClr val="000000"/>
              </a:solidFill>
              <a:latin typeface="Open Sans"/>
              <a:ea typeface="Open Sans"/>
              <a:cs typeface="Open Sans"/>
              <a:sym typeface="Open Sans"/>
            </a:endParaRPr>
          </a:p>
        </p:txBody>
      </p:sp>
      <p:sp>
        <p:nvSpPr>
          <p:cNvPr id="159" name="Google Shape;159;p5"/>
          <p:cNvSpPr/>
          <p:nvPr/>
        </p:nvSpPr>
        <p:spPr>
          <a:xfrm>
            <a:off x="868650" y="1435625"/>
            <a:ext cx="74067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sng" cap="none" strike="noStrike">
                <a:solidFill>
                  <a:schemeClr val="lt1"/>
                </a:solidFill>
                <a:latin typeface="Open Sans"/>
                <a:ea typeface="Open Sans"/>
                <a:cs typeface="Open Sans"/>
                <a:sym typeface="Open Sans"/>
                <a:hlinkClick r:id="rId3">
                  <a:extLst>
                    <a:ext uri="{A12FA001-AC4F-418D-AE19-62706E023703}">
                      <ahyp:hlinkClr val="tx"/>
                    </a:ext>
                  </a:extLst>
                </a:hlinkClick>
              </a:rPr>
              <a:t>http://mlhlocal.host/github-demo</a:t>
            </a:r>
            <a:endParaRPr b="0" i="0" sz="2800" u="none" cap="none" strike="noStrike">
              <a:solidFill>
                <a:schemeClr val="lt1"/>
              </a:solidFill>
              <a:latin typeface="Arial"/>
              <a:ea typeface="Arial"/>
              <a:cs typeface="Arial"/>
              <a:sym typeface="Arial"/>
            </a:endParaRPr>
          </a:p>
        </p:txBody>
      </p:sp>
      <p:pic>
        <p:nvPicPr>
          <p:cNvPr id="160" name="Google Shape;160;p5"/>
          <p:cNvPicPr preferRelativeResize="0"/>
          <p:nvPr/>
        </p:nvPicPr>
        <p:blipFill rotWithShape="1">
          <a:blip r:embed="rId4">
            <a:alphaModFix/>
          </a:blip>
          <a:srcRect b="0" l="0" r="0" t="0"/>
          <a:stretch/>
        </p:blipFill>
        <p:spPr>
          <a:xfrm>
            <a:off x="494926" y="2328800"/>
            <a:ext cx="8154149" cy="43336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2"/>
          <p:cNvSpPr txBox="1"/>
          <p:nvPr/>
        </p:nvSpPr>
        <p:spPr>
          <a:xfrm>
            <a:off x="1569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419" name="Google Shape;419;p32"/>
          <p:cNvSpPr txBox="1"/>
          <p:nvPr/>
        </p:nvSpPr>
        <p:spPr>
          <a:xfrm>
            <a:off x="214125" y="1872050"/>
            <a:ext cx="4007100" cy="353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1000"/>
              </a:spcAft>
              <a:buClr>
                <a:srgbClr val="353535"/>
              </a:buClr>
              <a:buSzPts val="1800"/>
              <a:buFont typeface="Open Sans"/>
              <a:buAutoNum type="arabicPeriod" startAt="11"/>
            </a:pPr>
            <a:r>
              <a:rPr b="0" i="0" lang="en" sz="1800" u="none" cap="none" strike="noStrike">
                <a:solidFill>
                  <a:srgbClr val="353535"/>
                </a:solidFill>
                <a:latin typeface="Open Sans"/>
                <a:ea typeface="Open Sans"/>
                <a:cs typeface="Open Sans"/>
                <a:sym typeface="Open Sans"/>
              </a:rPr>
              <a:t>Ask someone else to comment on your PR. Comment on someone else's PR, too!</a:t>
            </a: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r>
              <a:rPr b="0" i="0" lang="en" sz="1800" u="none" cap="none" strike="noStrike">
                <a:solidFill>
                  <a:srgbClr val="353535"/>
                </a:solidFill>
                <a:latin typeface="Open Sans"/>
                <a:ea typeface="Open Sans"/>
                <a:cs typeface="Open Sans"/>
                <a:sym typeface="Open Sans"/>
              </a:rPr>
              <a:t>You can find other pull requests by selecting the Pull requests tab on the repo's home page. </a:t>
            </a:r>
            <a:endParaRPr b="0" i="0" sz="1800" u="none" cap="none" strike="noStrike">
              <a:solidFill>
                <a:srgbClr val="353535"/>
              </a:solidFill>
              <a:latin typeface="Open Sans"/>
              <a:ea typeface="Open Sans"/>
              <a:cs typeface="Open Sans"/>
              <a:sym typeface="Open Sans"/>
            </a:endParaRPr>
          </a:p>
        </p:txBody>
      </p:sp>
      <p:pic>
        <p:nvPicPr>
          <p:cNvPr id="420" name="Google Shape;420;p32"/>
          <p:cNvPicPr preferRelativeResize="0"/>
          <p:nvPr/>
        </p:nvPicPr>
        <p:blipFill rotWithShape="1">
          <a:blip r:embed="rId3">
            <a:alphaModFix/>
          </a:blip>
          <a:srcRect b="0" l="0" r="0" t="0"/>
          <a:stretch/>
        </p:blipFill>
        <p:spPr>
          <a:xfrm>
            <a:off x="4395625" y="1872050"/>
            <a:ext cx="4534240" cy="38872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426" name="Google Shape;426;p33"/>
          <p:cNvSpPr txBox="1"/>
          <p:nvPr/>
        </p:nvSpPr>
        <p:spPr>
          <a:xfrm>
            <a:off x="288150" y="1402550"/>
            <a:ext cx="8567700" cy="4038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1000"/>
              </a:spcAft>
              <a:buClr>
                <a:srgbClr val="353535"/>
              </a:buClr>
              <a:buSzPts val="1800"/>
              <a:buFont typeface="Open Sans"/>
              <a:buAutoNum type="arabicPeriod" startAt="12"/>
            </a:pPr>
            <a:r>
              <a:rPr b="0" i="0" lang="en" sz="1800" u="none" cap="none" strike="noStrike">
                <a:solidFill>
                  <a:srgbClr val="353535"/>
                </a:solidFill>
                <a:latin typeface="Open Sans"/>
                <a:ea typeface="Open Sans"/>
                <a:cs typeface="Open Sans"/>
                <a:sym typeface="Open Sans"/>
              </a:rPr>
              <a:t>This is what a pull request looks like for someone who has Write access to a repo. The organizer of this workshop will click Merge pull request, and your hometown will be added! </a:t>
            </a:r>
            <a:endParaRPr b="0" i="0" sz="1800" u="none" cap="none" strike="noStrike">
              <a:solidFill>
                <a:srgbClr val="353535"/>
              </a:solidFill>
              <a:latin typeface="Open Sans"/>
              <a:ea typeface="Open Sans"/>
              <a:cs typeface="Open Sans"/>
              <a:sym typeface="Open Sans"/>
            </a:endParaRPr>
          </a:p>
        </p:txBody>
      </p:sp>
      <p:pic>
        <p:nvPicPr>
          <p:cNvPr id="427" name="Google Shape;427;p33"/>
          <p:cNvPicPr preferRelativeResize="0"/>
          <p:nvPr/>
        </p:nvPicPr>
        <p:blipFill rotWithShape="1">
          <a:blip r:embed="rId3">
            <a:alphaModFix/>
          </a:blip>
          <a:srcRect b="0" l="0" r="0" t="0"/>
          <a:stretch/>
        </p:blipFill>
        <p:spPr>
          <a:xfrm>
            <a:off x="2112424" y="2840775"/>
            <a:ext cx="4919151" cy="3844474"/>
          </a:xfrm>
          <a:prstGeom prst="rect">
            <a:avLst/>
          </a:prstGeom>
          <a:noFill/>
          <a:ln cap="flat" cmpd="sng" w="19050">
            <a:solidFill>
              <a:schemeClr val="dk2"/>
            </a:solidFill>
            <a:prstDash val="solid"/>
            <a:round/>
            <a:headEnd len="sm" w="sm" type="none"/>
            <a:tailEnd len="sm" w="sm" type="none"/>
          </a:ln>
        </p:spPr>
      </p:pic>
      <p:sp>
        <p:nvSpPr>
          <p:cNvPr id="428" name="Google Shape;428;p33"/>
          <p:cNvSpPr/>
          <p:nvPr/>
        </p:nvSpPr>
        <p:spPr>
          <a:xfrm>
            <a:off x="2539536" y="6372471"/>
            <a:ext cx="919800" cy="21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Conflict Resolution</a:t>
            </a:r>
            <a:endParaRPr b="1" i="0" sz="3000" u="none" cap="none" strike="noStrike">
              <a:solidFill>
                <a:srgbClr val="000000"/>
              </a:solidFill>
              <a:latin typeface="Open Sans"/>
              <a:ea typeface="Open Sans"/>
              <a:cs typeface="Open Sans"/>
              <a:sym typeface="Open Sans"/>
            </a:endParaRPr>
          </a:p>
        </p:txBody>
      </p:sp>
      <p:sp>
        <p:nvSpPr>
          <p:cNvPr id="434" name="Google Shape;434;p34"/>
          <p:cNvSpPr txBox="1"/>
          <p:nvPr/>
        </p:nvSpPr>
        <p:spPr>
          <a:xfrm>
            <a:off x="344100" y="1554950"/>
            <a:ext cx="8455800" cy="2196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When a file has multiple edits, it can be unclear which change should be committed. This is a conflict and must be resolved before merging.</a:t>
            </a:r>
            <a:endParaRPr b="0" i="0" sz="1800" u="none" cap="none" strike="noStrike">
              <a:solidFill>
                <a:srgbClr val="353535"/>
              </a:solidFill>
              <a:latin typeface="Open Sans"/>
              <a:ea typeface="Open Sans"/>
              <a:cs typeface="Open Sans"/>
              <a:sym typeface="Open Sans"/>
            </a:endParaRPr>
          </a:p>
          <a:p>
            <a:pPr indent="0" lvl="0" marL="0" marR="0" rtl="0" algn="ctr">
              <a:lnSpc>
                <a:spcPct val="115000"/>
              </a:lnSpc>
              <a:spcBef>
                <a:spcPts val="1000"/>
              </a:spcBef>
              <a:spcAft>
                <a:spcPts val="100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p:txBody>
      </p:sp>
      <p:pic>
        <p:nvPicPr>
          <p:cNvPr id="435" name="Google Shape;435;p34"/>
          <p:cNvPicPr preferRelativeResize="0"/>
          <p:nvPr/>
        </p:nvPicPr>
        <p:blipFill rotWithShape="1">
          <a:blip r:embed="rId3">
            <a:alphaModFix/>
          </a:blip>
          <a:srcRect b="0" l="0" r="0" t="0"/>
          <a:stretch/>
        </p:blipFill>
        <p:spPr>
          <a:xfrm>
            <a:off x="1787650" y="2728225"/>
            <a:ext cx="5568700" cy="3571525"/>
          </a:xfrm>
          <a:prstGeom prst="rect">
            <a:avLst/>
          </a:prstGeom>
          <a:noFill/>
          <a:ln cap="flat" cmpd="sng" w="19050">
            <a:solidFill>
              <a:srgbClr val="434343"/>
            </a:solidFill>
            <a:prstDash val="solid"/>
            <a:round/>
            <a:headEnd len="sm" w="sm" type="none"/>
            <a:tailEnd len="sm" w="sm" type="none"/>
          </a:ln>
        </p:spPr>
      </p:pic>
      <p:sp>
        <p:nvSpPr>
          <p:cNvPr id="436" name="Google Shape;436;p34"/>
          <p:cNvSpPr/>
          <p:nvPr/>
        </p:nvSpPr>
        <p:spPr>
          <a:xfrm>
            <a:off x="2304450" y="5288150"/>
            <a:ext cx="3579900" cy="1011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Conflict Resolution</a:t>
            </a:r>
            <a:endParaRPr b="1" i="0" sz="3000" u="none" cap="none" strike="noStrike">
              <a:solidFill>
                <a:srgbClr val="000000"/>
              </a:solidFill>
              <a:latin typeface="Open Sans"/>
              <a:ea typeface="Open Sans"/>
              <a:cs typeface="Open Sans"/>
              <a:sym typeface="Open Sans"/>
            </a:endParaRPr>
          </a:p>
        </p:txBody>
      </p:sp>
      <p:sp>
        <p:nvSpPr>
          <p:cNvPr id="442" name="Google Shape;442;p35"/>
          <p:cNvSpPr txBox="1"/>
          <p:nvPr/>
        </p:nvSpPr>
        <p:spPr>
          <a:xfrm>
            <a:off x="169525" y="1829800"/>
            <a:ext cx="3379200" cy="441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A conflict is marked by </a:t>
            </a:r>
            <a:endParaRPr b="0" i="0" sz="1800" u="none" cap="none" strike="noStrike">
              <a:solidFill>
                <a:srgbClr val="353535"/>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400"/>
              <a:buFont typeface="Arial"/>
              <a:buNone/>
            </a:pPr>
            <a:r>
              <a:rPr b="0" i="0" lang="en" sz="1400" u="none" cap="none" strike="noStrike">
                <a:solidFill>
                  <a:srgbClr val="353535"/>
                </a:solidFill>
                <a:latin typeface="Courier New"/>
                <a:ea typeface="Courier New"/>
                <a:cs typeface="Courier New"/>
                <a:sym typeface="Courier New"/>
              </a:rPr>
              <a:t>&lt;&lt;&lt;&lt;&lt;&lt;&lt; new branch</a:t>
            </a:r>
            <a:endParaRPr b="0" i="0" sz="1400" u="none" cap="none" strike="noStrike">
              <a:solidFill>
                <a:srgbClr val="353535"/>
              </a:solidFill>
              <a:latin typeface="Courier New"/>
              <a:ea typeface="Courier New"/>
              <a:cs typeface="Courier New"/>
              <a:sym typeface="Courier New"/>
            </a:endParaRPr>
          </a:p>
          <a:p>
            <a:pPr indent="0" lvl="0" marL="0" marR="0" rtl="0" algn="l">
              <a:lnSpc>
                <a:spcPct val="115000"/>
              </a:lnSpc>
              <a:spcBef>
                <a:spcPts val="1000"/>
              </a:spcBef>
              <a:spcAft>
                <a:spcPts val="0"/>
              </a:spcAft>
              <a:buClr>
                <a:srgbClr val="000000"/>
              </a:buClr>
              <a:buSzPts val="1400"/>
              <a:buFont typeface="Arial"/>
              <a:buNone/>
            </a:pPr>
            <a:r>
              <a:rPr b="0" i="0" lang="en" sz="1400" u="none" cap="none" strike="noStrike">
                <a:solidFill>
                  <a:srgbClr val="353535"/>
                </a:solidFill>
                <a:latin typeface="Courier New"/>
                <a:ea typeface="Courier New"/>
                <a:cs typeface="Courier New"/>
                <a:sym typeface="Courier New"/>
              </a:rPr>
              <a:t>changes</a:t>
            </a:r>
            <a:endParaRPr b="0" i="0" sz="1400" u="none" cap="none" strike="noStrike">
              <a:solidFill>
                <a:srgbClr val="353535"/>
              </a:solidFill>
              <a:latin typeface="Courier New"/>
              <a:ea typeface="Courier New"/>
              <a:cs typeface="Courier New"/>
              <a:sym typeface="Courier New"/>
            </a:endParaRPr>
          </a:p>
          <a:p>
            <a:pPr indent="0" lvl="0" marL="0" marR="0" rtl="0" algn="l">
              <a:lnSpc>
                <a:spcPct val="115000"/>
              </a:lnSpc>
              <a:spcBef>
                <a:spcPts val="1000"/>
              </a:spcBef>
              <a:spcAft>
                <a:spcPts val="0"/>
              </a:spcAft>
              <a:buClr>
                <a:srgbClr val="000000"/>
              </a:buClr>
              <a:buSzPts val="1400"/>
              <a:buFont typeface="Arial"/>
              <a:buNone/>
            </a:pPr>
            <a:r>
              <a:rPr b="0" i="0" lang="en" sz="1400" u="none" cap="none" strike="noStrike">
                <a:solidFill>
                  <a:srgbClr val="353535"/>
                </a:solidFill>
                <a:latin typeface="Courier New"/>
                <a:ea typeface="Courier New"/>
                <a:cs typeface="Courier New"/>
                <a:sym typeface="Courier New"/>
              </a:rPr>
              <a:t>=======</a:t>
            </a:r>
            <a:endParaRPr b="0" i="0" sz="1400" u="none" cap="none" strike="noStrike">
              <a:solidFill>
                <a:srgbClr val="353535"/>
              </a:solidFill>
              <a:latin typeface="Courier New"/>
              <a:ea typeface="Courier New"/>
              <a:cs typeface="Courier New"/>
              <a:sym typeface="Courier New"/>
            </a:endParaRPr>
          </a:p>
          <a:p>
            <a:pPr indent="0" lvl="0" marL="0" marR="0" rtl="0" algn="l">
              <a:lnSpc>
                <a:spcPct val="115000"/>
              </a:lnSpc>
              <a:spcBef>
                <a:spcPts val="1000"/>
              </a:spcBef>
              <a:spcAft>
                <a:spcPts val="0"/>
              </a:spcAft>
              <a:buClr>
                <a:srgbClr val="000000"/>
              </a:buClr>
              <a:buSzPts val="1400"/>
              <a:buFont typeface="Arial"/>
              <a:buNone/>
            </a:pPr>
            <a:r>
              <a:rPr b="0" i="0" lang="en" sz="1400" u="none" cap="none" strike="noStrike">
                <a:solidFill>
                  <a:srgbClr val="353535"/>
                </a:solidFill>
                <a:latin typeface="Courier New"/>
                <a:ea typeface="Courier New"/>
                <a:cs typeface="Courier New"/>
                <a:sym typeface="Courier New"/>
              </a:rPr>
              <a:t>original</a:t>
            </a:r>
            <a:br>
              <a:rPr b="0" i="0" lang="en" sz="1400" u="none" cap="none" strike="noStrike">
                <a:solidFill>
                  <a:srgbClr val="353535"/>
                </a:solidFill>
                <a:latin typeface="Courier New"/>
                <a:ea typeface="Courier New"/>
                <a:cs typeface="Courier New"/>
                <a:sym typeface="Courier New"/>
              </a:rPr>
            </a:br>
            <a:r>
              <a:rPr b="0" i="0" lang="en" sz="1400" u="none" cap="none" strike="noStrike">
                <a:solidFill>
                  <a:srgbClr val="353535"/>
                </a:solidFill>
                <a:latin typeface="Courier New"/>
                <a:ea typeface="Courier New"/>
                <a:cs typeface="Courier New"/>
                <a:sym typeface="Courier New"/>
              </a:rPr>
              <a:t>&gt;&gt;&gt;&gt;&gt;&gt;&gt; original-branch</a:t>
            </a:r>
            <a:endParaRPr b="0" i="0" sz="1400" u="none" cap="none" strike="noStrike">
              <a:solidFill>
                <a:srgbClr val="353535"/>
              </a:solidFill>
              <a:latin typeface="Courier New"/>
              <a:ea typeface="Courier New"/>
              <a:cs typeface="Courier New"/>
              <a:sym typeface="Courier New"/>
            </a:endParaRPr>
          </a:p>
          <a:p>
            <a:pPr indent="0" lvl="0" marL="0" marR="0" rtl="0" algn="l">
              <a:lnSpc>
                <a:spcPct val="115000"/>
              </a:lnSpc>
              <a:spcBef>
                <a:spcPts val="1000"/>
              </a:spcBef>
              <a:spcAft>
                <a:spcPts val="0"/>
              </a:spcAft>
              <a:buClr>
                <a:srgbClr val="000000"/>
              </a:buClr>
              <a:buSzPts val="1800"/>
              <a:buFont typeface="Arial"/>
              <a:buNone/>
            </a:pPr>
            <a:r>
              <a:t/>
            </a:r>
            <a:endParaRPr b="0" i="0" sz="1800" u="none" cap="none" strike="noStrike">
              <a:solidFill>
                <a:srgbClr val="353535"/>
              </a:solidFill>
              <a:latin typeface="Courier New"/>
              <a:ea typeface="Courier New"/>
              <a:cs typeface="Courier New"/>
              <a:sym typeface="Courier New"/>
            </a:endParaRPr>
          </a:p>
          <a:p>
            <a:pPr indent="0" lvl="0" marL="0" marR="0" rtl="0" algn="l">
              <a:lnSpc>
                <a:spcPct val="150000"/>
              </a:lnSpc>
              <a:spcBef>
                <a:spcPts val="1000"/>
              </a:spcBef>
              <a:spcAft>
                <a:spcPts val="0"/>
              </a:spcAft>
              <a:buClr>
                <a:schemeClr val="dk1"/>
              </a:buClr>
              <a:buSzPts val="1100"/>
              <a:buFont typeface="Arial"/>
              <a:buNone/>
            </a:pPr>
            <a:r>
              <a:rPr b="0" i="0" lang="en" sz="1800" u="none" cap="none" strike="noStrike">
                <a:solidFill>
                  <a:srgbClr val="353535"/>
                </a:solidFill>
                <a:latin typeface="Open Sans"/>
                <a:ea typeface="Open Sans"/>
                <a:cs typeface="Open Sans"/>
                <a:sym typeface="Open Sans"/>
              </a:rPr>
              <a:t>Edit the file to the desired state, mark it resolved and then merge it.</a:t>
            </a:r>
            <a:endParaRPr b="0" i="0" sz="1800" u="none" cap="none" strike="noStrike">
              <a:solidFill>
                <a:srgbClr val="353535"/>
              </a:solidFill>
              <a:latin typeface="Courier New"/>
              <a:ea typeface="Courier New"/>
              <a:cs typeface="Courier New"/>
              <a:sym typeface="Courier New"/>
            </a:endParaRPr>
          </a:p>
          <a:p>
            <a:pPr indent="0" lvl="0" marL="0" marR="0" rtl="0" algn="l">
              <a:lnSpc>
                <a:spcPct val="115000"/>
              </a:lnSpc>
              <a:spcBef>
                <a:spcPts val="1000"/>
              </a:spcBef>
              <a:spcAft>
                <a:spcPts val="100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p:txBody>
      </p:sp>
      <p:pic>
        <p:nvPicPr>
          <p:cNvPr id="443" name="Google Shape;443;p35"/>
          <p:cNvPicPr preferRelativeResize="0"/>
          <p:nvPr/>
        </p:nvPicPr>
        <p:blipFill rotWithShape="1">
          <a:blip r:embed="rId3">
            <a:alphaModFix/>
          </a:blip>
          <a:srcRect b="0" l="0" r="0" t="0"/>
          <a:stretch/>
        </p:blipFill>
        <p:spPr>
          <a:xfrm>
            <a:off x="3336875" y="1980276"/>
            <a:ext cx="5569375" cy="3571976"/>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449" name="Google Shape;449;p36"/>
          <p:cNvSpPr txBox="1"/>
          <p:nvPr/>
        </p:nvSpPr>
        <p:spPr>
          <a:xfrm>
            <a:off x="270300" y="1320600"/>
            <a:ext cx="8558400" cy="1510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Refresh the original webpage and wait for more people's hometowns to be added! </a:t>
            </a:r>
            <a:r>
              <a:rPr b="1" i="0" lang="en" sz="1800" u="none" cap="none" strike="noStrike">
                <a:solidFill>
                  <a:srgbClr val="353535"/>
                </a:solidFill>
                <a:latin typeface="Open Sans"/>
                <a:ea typeface="Open Sans"/>
                <a:cs typeface="Open Sans"/>
                <a:sym typeface="Open Sans"/>
              </a:rPr>
              <a:t>Note:</a:t>
            </a:r>
            <a:r>
              <a:rPr b="0" i="0" lang="en" sz="1800" u="none" cap="none" strike="noStrike">
                <a:solidFill>
                  <a:srgbClr val="353535"/>
                </a:solidFill>
                <a:latin typeface="Open Sans"/>
                <a:ea typeface="Open Sans"/>
                <a:cs typeface="Open Sans"/>
                <a:sym typeface="Open Sans"/>
              </a:rPr>
              <a:t> this web site is set up to auto-deploy when new code is merged to the repository, but it can take a few minutes. </a:t>
            </a:r>
            <a:endParaRPr b="0" i="0" sz="1800" u="none" cap="none" strike="noStrike">
              <a:solidFill>
                <a:srgbClr val="353535"/>
              </a:solidFill>
              <a:latin typeface="Open Sans"/>
              <a:ea typeface="Open Sans"/>
              <a:cs typeface="Open Sans"/>
              <a:sym typeface="Open Sans"/>
            </a:endParaRPr>
          </a:p>
        </p:txBody>
      </p:sp>
      <p:sp>
        <p:nvSpPr>
          <p:cNvPr id="450" name="Google Shape;450;p36"/>
          <p:cNvSpPr/>
          <p:nvPr/>
        </p:nvSpPr>
        <p:spPr>
          <a:xfrm>
            <a:off x="4097125" y="5353550"/>
            <a:ext cx="990900" cy="23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1" name="Google Shape;451;p36"/>
          <p:cNvPicPr preferRelativeResize="0"/>
          <p:nvPr/>
        </p:nvPicPr>
        <p:blipFill rotWithShape="1">
          <a:blip r:embed="rId3">
            <a:alphaModFix/>
          </a:blip>
          <a:srcRect b="24812" l="0" r="0" t="0"/>
          <a:stretch/>
        </p:blipFill>
        <p:spPr>
          <a:xfrm>
            <a:off x="494925" y="2983800"/>
            <a:ext cx="8154149" cy="325844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7"/>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Amazing! Now you know how to work with GitHub in the browser. The next section  will teach you how to use GitHub on the command line on your computer!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38"/>
          <p:cNvPicPr preferRelativeResize="0"/>
          <p:nvPr/>
        </p:nvPicPr>
        <p:blipFill rotWithShape="1">
          <a:blip r:embed="rId3">
            <a:alphaModFix/>
          </a:blip>
          <a:srcRect b="0" l="0" r="0" t="0"/>
          <a:stretch/>
        </p:blipFill>
        <p:spPr>
          <a:xfrm>
            <a:off x="1126250" y="3771908"/>
            <a:ext cx="390525" cy="228600"/>
          </a:xfrm>
          <a:prstGeom prst="rect">
            <a:avLst/>
          </a:prstGeom>
          <a:noFill/>
          <a:ln>
            <a:noFill/>
          </a:ln>
        </p:spPr>
      </p:pic>
      <p:sp>
        <p:nvSpPr>
          <p:cNvPr id="463" name="Google Shape;463;p38"/>
          <p:cNvSpPr/>
          <p:nvPr/>
        </p:nvSpPr>
        <p:spPr>
          <a:xfrm>
            <a:off x="1766450" y="4250825"/>
            <a:ext cx="2597700" cy="3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1766450" y="4781075"/>
            <a:ext cx="390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GitHub From the Command Line</a:t>
            </a:r>
            <a:endParaRPr b="1" i="0" sz="3000" u="none" cap="none" strike="noStrike">
              <a:solidFill>
                <a:srgbClr val="000000"/>
              </a:solidFill>
              <a:latin typeface="Open Sans"/>
              <a:ea typeface="Open Sans"/>
              <a:cs typeface="Open Sans"/>
              <a:sym typeface="Open Sans"/>
            </a:endParaRPr>
          </a:p>
        </p:txBody>
      </p:sp>
      <p:sp>
        <p:nvSpPr>
          <p:cNvPr id="470" name="Google Shape;470;p39"/>
          <p:cNvSpPr txBox="1"/>
          <p:nvPr/>
        </p:nvSpPr>
        <p:spPr>
          <a:xfrm>
            <a:off x="135150" y="1539650"/>
            <a:ext cx="8873700" cy="1510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000"/>
              </a:spcAft>
              <a:buClr>
                <a:srgbClr val="000000"/>
              </a:buClr>
              <a:buSzPts val="1700"/>
              <a:buFont typeface="Arial"/>
              <a:buNone/>
            </a:pPr>
            <a:r>
              <a:rPr b="0" i="0" lang="en" sz="1700" u="none" cap="none" strike="noStrike">
                <a:solidFill>
                  <a:srgbClr val="353535"/>
                </a:solidFill>
                <a:latin typeface="Open Sans"/>
                <a:ea typeface="Open Sans"/>
                <a:cs typeface="Open Sans"/>
                <a:sym typeface="Open Sans"/>
              </a:rPr>
              <a:t>Once you start working on projects that are more complex, you might find that you prefer using your own local coding environment with GitHub. Let's learn how to set that up! We'll also learn how our local environment works with our repos on GitHub. </a:t>
            </a:r>
            <a:endParaRPr b="0" i="0" sz="1700" u="none" cap="none" strike="noStrike">
              <a:solidFill>
                <a:srgbClr val="353535"/>
              </a:solidFill>
              <a:latin typeface="Open Sans"/>
              <a:ea typeface="Open Sans"/>
              <a:cs typeface="Open Sans"/>
              <a:sym typeface="Open Sans"/>
            </a:endParaRPr>
          </a:p>
        </p:txBody>
      </p:sp>
      <p:pic>
        <p:nvPicPr>
          <p:cNvPr id="471" name="Google Shape;471;p39"/>
          <p:cNvPicPr preferRelativeResize="0"/>
          <p:nvPr/>
        </p:nvPicPr>
        <p:blipFill rotWithShape="1">
          <a:blip r:embed="rId3">
            <a:alphaModFix/>
          </a:blip>
          <a:srcRect b="0" l="0" r="0" t="0"/>
          <a:stretch/>
        </p:blipFill>
        <p:spPr>
          <a:xfrm>
            <a:off x="415038" y="3156800"/>
            <a:ext cx="8313926" cy="2419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Install Git</a:t>
            </a:r>
            <a:endParaRPr b="1" i="0" sz="3000" u="none" cap="none" strike="noStrike">
              <a:solidFill>
                <a:srgbClr val="000000"/>
              </a:solidFill>
              <a:latin typeface="Open Sans"/>
              <a:ea typeface="Open Sans"/>
              <a:cs typeface="Open Sans"/>
              <a:sym typeface="Open Sans"/>
            </a:endParaRPr>
          </a:p>
        </p:txBody>
      </p:sp>
      <p:sp>
        <p:nvSpPr>
          <p:cNvPr id="477" name="Google Shape;477;p40"/>
          <p:cNvSpPr txBox="1"/>
          <p:nvPr/>
        </p:nvSpPr>
        <p:spPr>
          <a:xfrm>
            <a:off x="292800" y="1745775"/>
            <a:ext cx="8558400" cy="1510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First, let's see if you have Git already installed on your computer. Type the command below in Terminal, PowerShell, or any terminal application. </a:t>
            </a: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r>
              <a:rPr b="0" i="0" lang="en" sz="1800" u="none" cap="none" strike="noStrike">
                <a:solidFill>
                  <a:srgbClr val="353535"/>
                </a:solidFill>
                <a:latin typeface="Open Sans"/>
                <a:ea typeface="Open Sans"/>
                <a:cs typeface="Open Sans"/>
                <a:sym typeface="Open Sans"/>
              </a:rPr>
              <a:t>If you already have git installed, you can skip the next few slides! </a:t>
            </a:r>
            <a:endParaRPr b="0" i="0" sz="1800" u="none" cap="none" strike="noStrike">
              <a:solidFill>
                <a:srgbClr val="353535"/>
              </a:solidFill>
              <a:latin typeface="Open Sans"/>
              <a:ea typeface="Open Sans"/>
              <a:cs typeface="Open Sans"/>
              <a:sym typeface="Open Sans"/>
            </a:endParaRPr>
          </a:p>
        </p:txBody>
      </p:sp>
      <p:pic>
        <p:nvPicPr>
          <p:cNvPr id="478" name="Google Shape;478;p40"/>
          <p:cNvPicPr preferRelativeResize="0"/>
          <p:nvPr/>
        </p:nvPicPr>
        <p:blipFill rotWithShape="1">
          <a:blip r:embed="rId3">
            <a:alphaModFix/>
          </a:blip>
          <a:srcRect b="0" l="0" r="0" t="0"/>
          <a:stretch/>
        </p:blipFill>
        <p:spPr>
          <a:xfrm>
            <a:off x="590550" y="3907600"/>
            <a:ext cx="7962900" cy="1333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Install Git</a:t>
            </a:r>
            <a:endParaRPr b="1" i="0" sz="3000" u="none" cap="none" strike="noStrike">
              <a:solidFill>
                <a:srgbClr val="000000"/>
              </a:solidFill>
              <a:latin typeface="Open Sans"/>
              <a:ea typeface="Open Sans"/>
              <a:cs typeface="Open Sans"/>
              <a:sym typeface="Open Sans"/>
            </a:endParaRPr>
          </a:p>
        </p:txBody>
      </p:sp>
      <p:sp>
        <p:nvSpPr>
          <p:cNvPr id="484" name="Google Shape;484;p41"/>
          <p:cNvSpPr txBox="1"/>
          <p:nvPr/>
        </p:nvSpPr>
        <p:spPr>
          <a:xfrm>
            <a:off x="940350" y="2693400"/>
            <a:ext cx="7263300" cy="1329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If you do not have git installed, navigate to the URL above. </a:t>
            </a:r>
            <a:br>
              <a:rPr b="0" i="0" lang="en" sz="1800" u="none" cap="none" strike="noStrike">
                <a:solidFill>
                  <a:srgbClr val="353535"/>
                </a:solidFill>
                <a:latin typeface="Open Sans"/>
                <a:ea typeface="Open Sans"/>
                <a:cs typeface="Open Sans"/>
                <a:sym typeface="Open Sans"/>
              </a:rPr>
            </a:b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Select your operating system and the installer will download. </a:t>
            </a:r>
            <a:endParaRPr b="0" i="0" sz="1800" u="none" cap="none" strike="noStrike">
              <a:solidFill>
                <a:srgbClr val="353535"/>
              </a:solidFill>
              <a:latin typeface="Open Sans"/>
              <a:ea typeface="Open Sans"/>
              <a:cs typeface="Open Sans"/>
              <a:sym typeface="Open Sans"/>
            </a:endParaRPr>
          </a:p>
        </p:txBody>
      </p:sp>
      <p:sp>
        <p:nvSpPr>
          <p:cNvPr id="485" name="Google Shape;485;p41"/>
          <p:cNvSpPr/>
          <p:nvPr/>
        </p:nvSpPr>
        <p:spPr>
          <a:xfrm>
            <a:off x="2457888" y="1586550"/>
            <a:ext cx="4228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Open Sans"/>
                <a:ea typeface="Open Sans"/>
                <a:cs typeface="Open Sans"/>
                <a:sym typeface="Open Sans"/>
              </a:rPr>
              <a:t>https://git-scm.com/downloads</a:t>
            </a:r>
            <a:endParaRPr b="1" i="0" sz="1800" u="none" cap="none" strike="noStrike">
              <a:solidFill>
                <a:schemeClr val="lt1"/>
              </a:solidFill>
              <a:latin typeface="Open Sans"/>
              <a:ea typeface="Open Sans"/>
              <a:cs typeface="Open Sans"/>
              <a:sym typeface="Open Sans"/>
            </a:endParaRPr>
          </a:p>
        </p:txBody>
      </p:sp>
      <p:pic>
        <p:nvPicPr>
          <p:cNvPr id="486" name="Google Shape;486;p41"/>
          <p:cNvPicPr preferRelativeResize="0"/>
          <p:nvPr/>
        </p:nvPicPr>
        <p:blipFill rotWithShape="1">
          <a:blip r:embed="rId3">
            <a:alphaModFix/>
          </a:blip>
          <a:srcRect b="0" l="0" r="0" t="0"/>
          <a:stretch/>
        </p:blipFill>
        <p:spPr>
          <a:xfrm>
            <a:off x="2771775" y="4144175"/>
            <a:ext cx="3600450" cy="19335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nvSpPr>
        <p:spPr>
          <a:xfrm>
            <a:off x="161550" y="1852900"/>
            <a:ext cx="6439800" cy="445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00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Make an account on GitHub.</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Fork the repo that contains the source code for the website you just looked at.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Add your hometown and make a pull request.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Comment on someone else's pull request.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The workshop organizer will approve and merge pull requests.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Refresh the main website to see people being added!</a:t>
            </a:r>
            <a:endParaRPr b="0" i="0" sz="1800" u="none" cap="none" strike="noStrike">
              <a:solidFill>
                <a:srgbClr val="353535"/>
              </a:solidFill>
              <a:latin typeface="Open Sans"/>
              <a:ea typeface="Open Sans"/>
              <a:cs typeface="Open Sans"/>
              <a:sym typeface="Open Sans"/>
            </a:endParaRPr>
          </a:p>
        </p:txBody>
      </p:sp>
      <p:pic>
        <p:nvPicPr>
          <p:cNvPr id="166" name="Google Shape;166;p6"/>
          <p:cNvPicPr preferRelativeResize="0"/>
          <p:nvPr/>
        </p:nvPicPr>
        <p:blipFill rotWithShape="1">
          <a:blip r:embed="rId3">
            <a:alphaModFix/>
          </a:blip>
          <a:srcRect b="0" l="0" r="0" t="0"/>
          <a:stretch/>
        </p:blipFill>
        <p:spPr>
          <a:xfrm>
            <a:off x="6744600" y="4087950"/>
            <a:ext cx="2237850" cy="2237850"/>
          </a:xfrm>
          <a:prstGeom prst="rect">
            <a:avLst/>
          </a:prstGeom>
          <a:noFill/>
          <a:ln>
            <a:noFill/>
          </a:ln>
        </p:spPr>
      </p:pic>
      <p:pic>
        <p:nvPicPr>
          <p:cNvPr id="167" name="Google Shape;167;p6"/>
          <p:cNvPicPr preferRelativeResize="0"/>
          <p:nvPr/>
        </p:nvPicPr>
        <p:blipFill rotWithShape="1">
          <a:blip r:embed="rId4">
            <a:alphaModFix/>
          </a:blip>
          <a:srcRect b="0" l="0" r="0" t="0"/>
          <a:stretch/>
        </p:blipFill>
        <p:spPr>
          <a:xfrm>
            <a:off x="6986150" y="2073350"/>
            <a:ext cx="1754750" cy="1754750"/>
          </a:xfrm>
          <a:prstGeom prst="rect">
            <a:avLst/>
          </a:prstGeom>
          <a:noFill/>
          <a:ln>
            <a:noFill/>
          </a:ln>
        </p:spPr>
      </p:pic>
      <p:sp>
        <p:nvSpPr>
          <p:cNvPr id="168" name="Google Shape;168;p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How Will You Build It?</a:t>
            </a:r>
            <a:endParaRPr b="1" i="0" sz="3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Install Git: MacOS</a:t>
            </a:r>
            <a:endParaRPr b="1" i="0" sz="3000" u="none" cap="none" strike="noStrike">
              <a:solidFill>
                <a:srgbClr val="000000"/>
              </a:solidFill>
              <a:latin typeface="Open Sans"/>
              <a:ea typeface="Open Sans"/>
              <a:cs typeface="Open Sans"/>
              <a:sym typeface="Open Sans"/>
            </a:endParaRPr>
          </a:p>
        </p:txBody>
      </p:sp>
      <p:sp>
        <p:nvSpPr>
          <p:cNvPr id="492" name="Google Shape;492;p42"/>
          <p:cNvSpPr txBox="1"/>
          <p:nvPr/>
        </p:nvSpPr>
        <p:spPr>
          <a:xfrm>
            <a:off x="292800" y="2095775"/>
            <a:ext cx="8558400" cy="1329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4"/>
            </a:pPr>
            <a:r>
              <a:rPr b="0" i="0" lang="en" sz="1800" u="none" cap="none" strike="noStrike">
                <a:solidFill>
                  <a:srgbClr val="353535"/>
                </a:solidFill>
                <a:latin typeface="Open Sans"/>
                <a:ea typeface="Open Sans"/>
                <a:cs typeface="Open Sans"/>
                <a:sym typeface="Open Sans"/>
              </a:rPr>
              <a:t>Open the installer and follow the instructions. It should be fine to select all of the default options. </a:t>
            </a:r>
            <a:endParaRPr b="0" i="0" sz="1800" u="none" cap="none" strike="noStrike">
              <a:solidFill>
                <a:srgbClr val="353535"/>
              </a:solidFill>
              <a:latin typeface="Open Sans"/>
              <a:ea typeface="Open Sans"/>
              <a:cs typeface="Open Sans"/>
              <a:sym typeface="Open Sans"/>
            </a:endParaRPr>
          </a:p>
        </p:txBody>
      </p:sp>
      <p:pic>
        <p:nvPicPr>
          <p:cNvPr id="493" name="Google Shape;493;p42"/>
          <p:cNvPicPr preferRelativeResize="0"/>
          <p:nvPr/>
        </p:nvPicPr>
        <p:blipFill rotWithShape="1">
          <a:blip r:embed="rId3">
            <a:alphaModFix/>
          </a:blip>
          <a:srcRect b="0" l="0" r="0" t="0"/>
          <a:stretch/>
        </p:blipFill>
        <p:spPr>
          <a:xfrm>
            <a:off x="1057275" y="3588650"/>
            <a:ext cx="7029450" cy="1571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Install Git: Windows</a:t>
            </a:r>
            <a:endParaRPr b="1" i="0" sz="3000" u="none" cap="none" strike="noStrike">
              <a:solidFill>
                <a:srgbClr val="000000"/>
              </a:solidFill>
              <a:latin typeface="Open Sans"/>
              <a:ea typeface="Open Sans"/>
              <a:cs typeface="Open Sans"/>
              <a:sym typeface="Open Sans"/>
            </a:endParaRPr>
          </a:p>
        </p:txBody>
      </p:sp>
      <p:sp>
        <p:nvSpPr>
          <p:cNvPr id="499" name="Google Shape;499;p43"/>
          <p:cNvSpPr txBox="1"/>
          <p:nvPr/>
        </p:nvSpPr>
        <p:spPr>
          <a:xfrm>
            <a:off x="292800" y="1815563"/>
            <a:ext cx="8558400" cy="1329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4"/>
            </a:pPr>
            <a:r>
              <a:rPr b="0" i="0" lang="en" sz="1800" u="none" cap="none" strike="noStrike">
                <a:solidFill>
                  <a:srgbClr val="353535"/>
                </a:solidFill>
                <a:latin typeface="Open Sans"/>
                <a:ea typeface="Open Sans"/>
                <a:cs typeface="Open Sans"/>
                <a:sym typeface="Open Sans"/>
              </a:rPr>
              <a:t>Open the installer and follow the instructions. It should be fine to select all of the default options, except for the one below. We recommend choosing your preferred text editor in this step. </a:t>
            </a:r>
            <a:endParaRPr b="0" i="0" sz="1800" u="none" cap="none" strike="noStrike">
              <a:solidFill>
                <a:srgbClr val="353535"/>
              </a:solidFill>
              <a:latin typeface="Open Sans"/>
              <a:ea typeface="Open Sans"/>
              <a:cs typeface="Open Sans"/>
              <a:sym typeface="Open Sans"/>
            </a:endParaRPr>
          </a:p>
        </p:txBody>
      </p:sp>
      <p:pic>
        <p:nvPicPr>
          <p:cNvPr id="500" name="Google Shape;500;p43"/>
          <p:cNvPicPr preferRelativeResize="0"/>
          <p:nvPr/>
        </p:nvPicPr>
        <p:blipFill rotWithShape="1">
          <a:blip r:embed="rId3">
            <a:alphaModFix/>
          </a:blip>
          <a:srcRect b="0" l="0" r="0" t="0"/>
          <a:stretch/>
        </p:blipFill>
        <p:spPr>
          <a:xfrm>
            <a:off x="2716100" y="3349138"/>
            <a:ext cx="3711800" cy="2798737"/>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4"/>
          <p:cNvSpPr txBox="1"/>
          <p:nvPr/>
        </p:nvSpPr>
        <p:spPr>
          <a:xfrm>
            <a:off x="227100" y="1964800"/>
            <a:ext cx="8689800" cy="1510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Restart your terminal, PowerShell, or Git Bash. </a:t>
            </a:r>
            <a:br>
              <a:rPr b="0" i="0" lang="en" sz="1800" u="none" cap="none" strike="noStrike">
                <a:solidFill>
                  <a:srgbClr val="353535"/>
                </a:solidFill>
                <a:latin typeface="Open Sans"/>
                <a:ea typeface="Open Sans"/>
                <a:cs typeface="Open Sans"/>
                <a:sym typeface="Open Sans"/>
              </a:rPr>
            </a:b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Run the command below again. Raise your hand if this is not what you see. </a:t>
            </a:r>
            <a:endParaRPr b="0" i="0" sz="1800" u="none" cap="none" strike="noStrike">
              <a:solidFill>
                <a:srgbClr val="353535"/>
              </a:solidFill>
              <a:latin typeface="Open Sans"/>
              <a:ea typeface="Open Sans"/>
              <a:cs typeface="Open Sans"/>
              <a:sym typeface="Open Sans"/>
            </a:endParaRPr>
          </a:p>
        </p:txBody>
      </p:sp>
      <p:sp>
        <p:nvSpPr>
          <p:cNvPr id="506" name="Google Shape;506;p4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Install Git</a:t>
            </a:r>
            <a:endParaRPr b="1" i="0" sz="3000" u="none" cap="none" strike="noStrike">
              <a:solidFill>
                <a:srgbClr val="000000"/>
              </a:solidFill>
              <a:latin typeface="Open Sans"/>
              <a:ea typeface="Open Sans"/>
              <a:cs typeface="Open Sans"/>
              <a:sym typeface="Open Sans"/>
            </a:endParaRPr>
          </a:p>
        </p:txBody>
      </p:sp>
      <p:pic>
        <p:nvPicPr>
          <p:cNvPr id="507" name="Google Shape;507;p44"/>
          <p:cNvPicPr preferRelativeResize="0"/>
          <p:nvPr/>
        </p:nvPicPr>
        <p:blipFill rotWithShape="1">
          <a:blip r:embed="rId3">
            <a:alphaModFix/>
          </a:blip>
          <a:srcRect b="0" l="0" r="0" t="0"/>
          <a:stretch/>
        </p:blipFill>
        <p:spPr>
          <a:xfrm>
            <a:off x="590550" y="3602800"/>
            <a:ext cx="7962900" cy="1333500"/>
          </a:xfrm>
          <a:prstGeom prst="rect">
            <a:avLst/>
          </a:prstGeom>
          <a:noFill/>
          <a:ln cap="flat" cmpd="sng" w="19050">
            <a:solidFill>
              <a:schemeClr val="dk2"/>
            </a:solidFill>
            <a:prstDash val="solid"/>
            <a:round/>
            <a:headEnd len="sm" w="sm" type="none"/>
            <a:tailEnd len="sm" w="sm" type="none"/>
          </a:ln>
        </p:spPr>
      </p:pic>
      <p:sp>
        <p:nvSpPr>
          <p:cNvPr id="508" name="Google Shape;508;p44"/>
          <p:cNvSpPr/>
          <p:nvPr/>
        </p:nvSpPr>
        <p:spPr>
          <a:xfrm>
            <a:off x="2579500" y="3812550"/>
            <a:ext cx="2482800" cy="37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5"/>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Great! Now you have Git installed. Let's connect your local environment with your GitHub account.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Configure Git</a:t>
            </a:r>
            <a:endParaRPr b="1" i="0" sz="3000" u="none" cap="none" strike="noStrike">
              <a:solidFill>
                <a:srgbClr val="000000"/>
              </a:solidFill>
              <a:latin typeface="Open Sans"/>
              <a:ea typeface="Open Sans"/>
              <a:cs typeface="Open Sans"/>
              <a:sym typeface="Open Sans"/>
            </a:endParaRPr>
          </a:p>
        </p:txBody>
      </p:sp>
      <p:sp>
        <p:nvSpPr>
          <p:cNvPr id="520" name="Google Shape;520;p46"/>
          <p:cNvSpPr txBox="1"/>
          <p:nvPr/>
        </p:nvSpPr>
        <p:spPr>
          <a:xfrm>
            <a:off x="292800" y="3160150"/>
            <a:ext cx="5940000" cy="1876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On GitHub, find your user name. You can find it by clicking your avatar in the upper right hand corner. It will say "Signed in as"</a:t>
            </a:r>
            <a:endParaRPr b="0" i="0" sz="1800" u="none" cap="none" strike="noStrike">
              <a:solidFill>
                <a:srgbClr val="353535"/>
              </a:solidFill>
              <a:latin typeface="Open Sans"/>
              <a:ea typeface="Open Sans"/>
              <a:cs typeface="Open Sans"/>
              <a:sym typeface="Open Sans"/>
            </a:endParaRPr>
          </a:p>
        </p:txBody>
      </p:sp>
      <p:sp>
        <p:nvSpPr>
          <p:cNvPr id="521" name="Google Shape;521;p46"/>
          <p:cNvSpPr txBox="1"/>
          <p:nvPr/>
        </p:nvSpPr>
        <p:spPr>
          <a:xfrm>
            <a:off x="292800" y="1449850"/>
            <a:ext cx="8558400" cy="824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We want to configure our local environments so that the correct GitHub account is associated with our commits. </a:t>
            </a:r>
            <a:endParaRPr b="0" i="0" sz="1800" u="none" cap="none" strike="noStrike">
              <a:solidFill>
                <a:srgbClr val="353535"/>
              </a:solidFill>
              <a:latin typeface="Open Sans"/>
              <a:ea typeface="Open Sans"/>
              <a:cs typeface="Open Sans"/>
              <a:sym typeface="Open Sans"/>
            </a:endParaRPr>
          </a:p>
        </p:txBody>
      </p:sp>
      <p:grpSp>
        <p:nvGrpSpPr>
          <p:cNvPr id="522" name="Google Shape;522;p46"/>
          <p:cNvGrpSpPr/>
          <p:nvPr/>
        </p:nvGrpSpPr>
        <p:grpSpPr>
          <a:xfrm>
            <a:off x="6508075" y="3160150"/>
            <a:ext cx="2143125" cy="1876425"/>
            <a:chOff x="6508075" y="3160150"/>
            <a:chExt cx="2143125" cy="1876425"/>
          </a:xfrm>
        </p:grpSpPr>
        <p:pic>
          <p:nvPicPr>
            <p:cNvPr id="523" name="Google Shape;523;p46"/>
            <p:cNvPicPr preferRelativeResize="0"/>
            <p:nvPr/>
          </p:nvPicPr>
          <p:blipFill rotWithShape="1">
            <a:blip r:embed="rId3">
              <a:alphaModFix/>
            </a:blip>
            <a:srcRect b="0" l="0" r="0" t="0"/>
            <a:stretch/>
          </p:blipFill>
          <p:spPr>
            <a:xfrm>
              <a:off x="6508075" y="3160150"/>
              <a:ext cx="2143125" cy="1876425"/>
            </a:xfrm>
            <a:prstGeom prst="rect">
              <a:avLst/>
            </a:prstGeom>
            <a:noFill/>
            <a:ln cap="flat" cmpd="sng" w="19050">
              <a:solidFill>
                <a:schemeClr val="dk2"/>
              </a:solidFill>
              <a:prstDash val="solid"/>
              <a:round/>
              <a:headEnd len="sm" w="sm" type="none"/>
              <a:tailEnd len="sm" w="sm" type="none"/>
            </a:ln>
          </p:spPr>
        </p:pic>
        <p:sp>
          <p:nvSpPr>
            <p:cNvPr id="524" name="Google Shape;524;p46"/>
            <p:cNvSpPr/>
            <p:nvPr/>
          </p:nvSpPr>
          <p:spPr>
            <a:xfrm>
              <a:off x="6902875" y="3729075"/>
              <a:ext cx="1284600" cy="44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7"/>
          <p:cNvSpPr txBox="1"/>
          <p:nvPr/>
        </p:nvSpPr>
        <p:spPr>
          <a:xfrm>
            <a:off x="161500" y="4603800"/>
            <a:ext cx="88209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3"/>
            </a:pPr>
            <a:r>
              <a:rPr b="0" i="0" lang="en" sz="1800" u="none" cap="none" strike="noStrike">
                <a:solidFill>
                  <a:srgbClr val="353535"/>
                </a:solidFill>
                <a:latin typeface="Open Sans"/>
                <a:ea typeface="Open Sans"/>
                <a:cs typeface="Open Sans"/>
                <a:sym typeface="Open Sans"/>
              </a:rPr>
              <a:t>Use the command below to configure your email address as well. </a:t>
            </a:r>
            <a:endParaRPr b="0" i="0" sz="1800" u="none" cap="none" strike="noStrike">
              <a:solidFill>
                <a:srgbClr val="353535"/>
              </a:solidFill>
              <a:latin typeface="Open Sans"/>
              <a:ea typeface="Open Sans"/>
              <a:cs typeface="Open Sans"/>
              <a:sym typeface="Open Sans"/>
            </a:endParaRPr>
          </a:p>
        </p:txBody>
      </p:sp>
      <p:sp>
        <p:nvSpPr>
          <p:cNvPr id="530" name="Google Shape;530;p47"/>
          <p:cNvSpPr txBox="1"/>
          <p:nvPr/>
        </p:nvSpPr>
        <p:spPr>
          <a:xfrm>
            <a:off x="16150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Configure Git</a:t>
            </a:r>
            <a:endParaRPr b="1" i="0" sz="3000" u="none" cap="none" strike="noStrike">
              <a:solidFill>
                <a:srgbClr val="000000"/>
              </a:solidFill>
              <a:latin typeface="Open Sans"/>
              <a:ea typeface="Open Sans"/>
              <a:cs typeface="Open Sans"/>
              <a:sym typeface="Open Sans"/>
            </a:endParaRPr>
          </a:p>
        </p:txBody>
      </p:sp>
      <p:sp>
        <p:nvSpPr>
          <p:cNvPr id="531" name="Google Shape;531;p47"/>
          <p:cNvSpPr txBox="1"/>
          <p:nvPr/>
        </p:nvSpPr>
        <p:spPr>
          <a:xfrm>
            <a:off x="161500" y="1898925"/>
            <a:ext cx="88209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Return to your command line or terminal. Replace </a:t>
            </a:r>
            <a:r>
              <a:rPr b="1" i="0" lang="en" sz="1800" u="none" cap="none" strike="noStrike">
                <a:solidFill>
                  <a:srgbClr val="353535"/>
                </a:solidFill>
                <a:latin typeface="Courier New"/>
                <a:ea typeface="Courier New"/>
                <a:cs typeface="Courier New"/>
                <a:sym typeface="Courier New"/>
              </a:rPr>
              <a:t>mlh-localhost</a:t>
            </a:r>
            <a:r>
              <a:rPr b="0" i="0" lang="en" sz="1800" u="none" cap="none" strike="noStrike">
                <a:solidFill>
                  <a:srgbClr val="353535"/>
                </a:solidFill>
                <a:latin typeface="Open Sans"/>
                <a:ea typeface="Open Sans"/>
                <a:cs typeface="Open Sans"/>
                <a:sym typeface="Open Sans"/>
              </a:rPr>
              <a:t> with your username. </a:t>
            </a:r>
            <a:endParaRPr b="0" i="0" sz="1800" u="none" cap="none" strike="noStrike">
              <a:solidFill>
                <a:srgbClr val="353535"/>
              </a:solidFill>
              <a:latin typeface="Open Sans"/>
              <a:ea typeface="Open Sans"/>
              <a:cs typeface="Open Sans"/>
              <a:sym typeface="Open Sans"/>
            </a:endParaRPr>
          </a:p>
        </p:txBody>
      </p:sp>
      <p:pic>
        <p:nvPicPr>
          <p:cNvPr id="532" name="Google Shape;532;p47"/>
          <p:cNvPicPr preferRelativeResize="0"/>
          <p:nvPr/>
        </p:nvPicPr>
        <p:blipFill rotWithShape="1">
          <a:blip r:embed="rId3">
            <a:alphaModFix/>
          </a:blip>
          <a:srcRect b="0" l="0" r="0" t="5455"/>
          <a:stretch/>
        </p:blipFill>
        <p:spPr>
          <a:xfrm>
            <a:off x="152350" y="2863175"/>
            <a:ext cx="8839200" cy="1219775"/>
          </a:xfrm>
          <a:prstGeom prst="rect">
            <a:avLst/>
          </a:prstGeom>
          <a:noFill/>
          <a:ln cap="flat" cmpd="sng" w="19050">
            <a:solidFill>
              <a:schemeClr val="dk2"/>
            </a:solidFill>
            <a:prstDash val="solid"/>
            <a:round/>
            <a:headEnd len="sm" w="sm" type="none"/>
            <a:tailEnd len="sm" w="sm" type="none"/>
          </a:ln>
        </p:spPr>
      </p:pic>
      <p:pic>
        <p:nvPicPr>
          <p:cNvPr id="533" name="Google Shape;533;p47"/>
          <p:cNvPicPr preferRelativeResize="0"/>
          <p:nvPr/>
        </p:nvPicPr>
        <p:blipFill rotWithShape="1">
          <a:blip r:embed="rId4">
            <a:alphaModFix/>
          </a:blip>
          <a:srcRect b="0" l="209" r="0" t="33568"/>
          <a:stretch/>
        </p:blipFill>
        <p:spPr>
          <a:xfrm>
            <a:off x="161499" y="5263250"/>
            <a:ext cx="8820902" cy="762750"/>
          </a:xfrm>
          <a:prstGeom prst="rect">
            <a:avLst/>
          </a:prstGeom>
          <a:noFill/>
          <a:ln cap="flat" cmpd="sng" w="19050">
            <a:solidFill>
              <a:schemeClr val="dk2"/>
            </a:solidFill>
            <a:prstDash val="solid"/>
            <a:round/>
            <a:headEnd len="sm" w="sm" type="none"/>
            <a:tailEnd len="sm" w="sm" type="none"/>
          </a:ln>
        </p:spPr>
      </p:pic>
      <p:sp>
        <p:nvSpPr>
          <p:cNvPr id="534" name="Google Shape;534;p47"/>
          <p:cNvSpPr/>
          <p:nvPr/>
        </p:nvSpPr>
        <p:spPr>
          <a:xfrm>
            <a:off x="1966000" y="3288275"/>
            <a:ext cx="6522900" cy="35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7"/>
          <p:cNvSpPr/>
          <p:nvPr/>
        </p:nvSpPr>
        <p:spPr>
          <a:xfrm>
            <a:off x="2008450" y="5263250"/>
            <a:ext cx="6861900" cy="35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nvSpPr>
        <p:spPr>
          <a:xfrm>
            <a:off x="16150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Configure Git</a:t>
            </a:r>
            <a:endParaRPr b="1" i="0" sz="3000" u="none" cap="none" strike="noStrike">
              <a:solidFill>
                <a:srgbClr val="000000"/>
              </a:solidFill>
              <a:latin typeface="Open Sans"/>
              <a:ea typeface="Open Sans"/>
              <a:cs typeface="Open Sans"/>
              <a:sym typeface="Open Sans"/>
            </a:endParaRPr>
          </a:p>
        </p:txBody>
      </p:sp>
      <p:sp>
        <p:nvSpPr>
          <p:cNvPr id="541" name="Google Shape;541;p48"/>
          <p:cNvSpPr txBox="1"/>
          <p:nvPr/>
        </p:nvSpPr>
        <p:spPr>
          <a:xfrm>
            <a:off x="80700" y="2137075"/>
            <a:ext cx="89826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4"/>
            </a:pPr>
            <a:r>
              <a:rPr b="0" i="0" lang="en" sz="1800" u="none" cap="none" strike="noStrike">
                <a:solidFill>
                  <a:srgbClr val="353535"/>
                </a:solidFill>
                <a:latin typeface="Open Sans"/>
                <a:ea typeface="Open Sans"/>
                <a:cs typeface="Open Sans"/>
                <a:sym typeface="Open Sans"/>
              </a:rPr>
              <a:t>You can use the two commands below to double check that you've set this up.  </a:t>
            </a:r>
            <a:endParaRPr b="0" i="0" sz="1800" u="none" cap="none" strike="noStrike">
              <a:solidFill>
                <a:srgbClr val="353535"/>
              </a:solidFill>
              <a:latin typeface="Open Sans"/>
              <a:ea typeface="Open Sans"/>
              <a:cs typeface="Open Sans"/>
              <a:sym typeface="Open Sans"/>
            </a:endParaRPr>
          </a:p>
        </p:txBody>
      </p:sp>
      <p:grpSp>
        <p:nvGrpSpPr>
          <p:cNvPr id="542" name="Google Shape;542;p48"/>
          <p:cNvGrpSpPr/>
          <p:nvPr/>
        </p:nvGrpSpPr>
        <p:grpSpPr>
          <a:xfrm>
            <a:off x="161500" y="3091775"/>
            <a:ext cx="8820898" cy="1726463"/>
            <a:chOff x="161500" y="3091775"/>
            <a:chExt cx="8820898" cy="1726463"/>
          </a:xfrm>
        </p:grpSpPr>
        <p:pic>
          <p:nvPicPr>
            <p:cNvPr id="543" name="Google Shape;543;p48"/>
            <p:cNvPicPr preferRelativeResize="0"/>
            <p:nvPr/>
          </p:nvPicPr>
          <p:blipFill rotWithShape="1">
            <a:blip r:embed="rId3">
              <a:alphaModFix/>
            </a:blip>
            <a:srcRect b="0" l="0" r="0" t="0"/>
            <a:stretch/>
          </p:blipFill>
          <p:spPr>
            <a:xfrm>
              <a:off x="161500" y="3091775"/>
              <a:ext cx="8820898" cy="1726463"/>
            </a:xfrm>
            <a:prstGeom prst="rect">
              <a:avLst/>
            </a:prstGeom>
            <a:noFill/>
            <a:ln cap="flat" cmpd="sng" w="19050">
              <a:solidFill>
                <a:schemeClr val="dk2"/>
              </a:solidFill>
              <a:prstDash val="solid"/>
              <a:round/>
              <a:headEnd len="sm" w="sm" type="none"/>
              <a:tailEnd len="sm" w="sm" type="none"/>
            </a:ln>
          </p:spPr>
        </p:pic>
        <p:sp>
          <p:nvSpPr>
            <p:cNvPr id="544" name="Google Shape;544;p48"/>
            <p:cNvSpPr/>
            <p:nvPr/>
          </p:nvSpPr>
          <p:spPr>
            <a:xfrm>
              <a:off x="1910150" y="3091775"/>
              <a:ext cx="3071700" cy="33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8"/>
            <p:cNvSpPr/>
            <p:nvPr/>
          </p:nvSpPr>
          <p:spPr>
            <a:xfrm>
              <a:off x="1910150" y="3623925"/>
              <a:ext cx="3071700" cy="33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9"/>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9"/>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Now, let's cover some useful commands.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0"/>
          <p:cNvSpPr/>
          <p:nvPr/>
        </p:nvSpPr>
        <p:spPr>
          <a:xfrm>
            <a:off x="4736600" y="4272175"/>
            <a:ext cx="4195200" cy="1073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grpSp>
        <p:nvGrpSpPr>
          <p:cNvPr id="557" name="Google Shape;557;p50"/>
          <p:cNvGrpSpPr/>
          <p:nvPr/>
        </p:nvGrpSpPr>
        <p:grpSpPr>
          <a:xfrm>
            <a:off x="4736592" y="3099776"/>
            <a:ext cx="4195208" cy="1172399"/>
            <a:chOff x="174700" y="3273600"/>
            <a:chExt cx="4195208" cy="1172399"/>
          </a:xfrm>
        </p:grpSpPr>
        <p:sp>
          <p:nvSpPr>
            <p:cNvPr id="558" name="Google Shape;558;p50"/>
            <p:cNvSpPr/>
            <p:nvPr/>
          </p:nvSpPr>
          <p:spPr>
            <a:xfrm>
              <a:off x="174708" y="3621599"/>
              <a:ext cx="4195200" cy="824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559" name="Google Shape;559;p50"/>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560" name="Google Shape;560;p5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Individual</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561" name="Google Shape;561;p50"/>
          <p:cNvSpPr txBox="1"/>
          <p:nvPr/>
        </p:nvSpPr>
        <p:spPr>
          <a:xfrm>
            <a:off x="228600" y="2601650"/>
            <a:ext cx="4324200" cy="407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Open Sans"/>
              <a:buAutoNum type="arabicPeriod"/>
            </a:pPr>
            <a:r>
              <a:rPr b="0" i="0" lang="en" sz="1800" u="none" cap="none" strike="noStrike">
                <a:solidFill>
                  <a:schemeClr val="dk1"/>
                </a:solidFill>
                <a:latin typeface="Open Sans"/>
                <a:ea typeface="Open Sans"/>
                <a:cs typeface="Open Sans"/>
                <a:sym typeface="Open Sans"/>
              </a:rPr>
              <a:t>You can </a:t>
            </a:r>
            <a:r>
              <a:rPr b="1" i="0" lang="en" sz="1800" u="none" cap="none" strike="noStrike">
                <a:solidFill>
                  <a:schemeClr val="dk1"/>
                </a:solidFill>
                <a:latin typeface="Open Sans"/>
                <a:ea typeface="Open Sans"/>
                <a:cs typeface="Open Sans"/>
                <a:sym typeface="Open Sans"/>
              </a:rPr>
              <a:t>clone</a:t>
            </a:r>
            <a:r>
              <a:rPr b="0" i="0" lang="en" sz="1800" u="none" cap="none" strike="noStrike">
                <a:solidFill>
                  <a:schemeClr val="dk1"/>
                </a:solidFill>
                <a:latin typeface="Open Sans"/>
                <a:ea typeface="Open Sans"/>
                <a:cs typeface="Open Sans"/>
                <a:sym typeface="Open Sans"/>
              </a:rPr>
              <a:t> any repository you have access to using </a:t>
            </a:r>
            <a:r>
              <a:rPr b="0" i="0" lang="en" sz="1800" u="none" cap="none" strike="noStrike">
                <a:solidFill>
                  <a:schemeClr val="dk1"/>
                </a:solidFill>
                <a:latin typeface="Courier New"/>
                <a:ea typeface="Courier New"/>
                <a:cs typeface="Courier New"/>
                <a:sym typeface="Courier New"/>
              </a:rPr>
              <a:t>git clone</a:t>
            </a:r>
            <a:r>
              <a:rPr b="0" i="0" lang="en" sz="1800" u="none" cap="none" strike="noStrike">
                <a:solidFill>
                  <a:schemeClr val="dk1"/>
                </a:solidFill>
                <a:latin typeface="Open Sans"/>
                <a:ea typeface="Open Sans"/>
                <a:cs typeface="Open Sans"/>
                <a:sym typeface="Open Sans"/>
              </a:rPr>
              <a:t>.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0"/>
              </a:spcAft>
              <a:buClr>
                <a:schemeClr val="dk1"/>
              </a:buClr>
              <a:buSzPts val="1800"/>
              <a:buFont typeface="Open Sans"/>
              <a:buAutoNum type="arabicPeriod"/>
            </a:pPr>
            <a:r>
              <a:rPr b="0" i="0" lang="en" sz="1800" u="none" cap="none" strike="noStrike">
                <a:solidFill>
                  <a:schemeClr val="dk1"/>
                </a:solidFill>
                <a:latin typeface="Open Sans"/>
                <a:ea typeface="Open Sans"/>
                <a:cs typeface="Open Sans"/>
                <a:sym typeface="Open Sans"/>
              </a:rPr>
              <a:t>Then, you create a branch with </a:t>
            </a:r>
            <a:r>
              <a:rPr b="0" i="0" lang="en" sz="1800" u="none" cap="none" strike="noStrike">
                <a:solidFill>
                  <a:schemeClr val="dk1"/>
                </a:solidFill>
                <a:latin typeface="Courier New"/>
                <a:ea typeface="Courier New"/>
                <a:cs typeface="Courier New"/>
                <a:sym typeface="Courier New"/>
              </a:rPr>
              <a:t>git branch "name-of-branch"</a:t>
            </a:r>
            <a:r>
              <a:rPr b="0" i="0" lang="en" sz="1800" u="none" cap="none" strike="noStrike">
                <a:solidFill>
                  <a:schemeClr val="dk1"/>
                </a:solidFill>
                <a:latin typeface="Open Sans"/>
                <a:ea typeface="Open Sans"/>
                <a:cs typeface="Open Sans"/>
                <a:sym typeface="Open Sans"/>
              </a:rPr>
              <a:t>.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1000"/>
              </a:spcAft>
              <a:buClr>
                <a:schemeClr val="dk1"/>
              </a:buClr>
              <a:buSzPts val="1800"/>
              <a:buFont typeface="Open Sans"/>
              <a:buAutoNum type="arabicPeriod"/>
            </a:pPr>
            <a:r>
              <a:rPr b="0" i="0" lang="en" sz="1800" u="none" cap="none" strike="noStrike">
                <a:solidFill>
                  <a:schemeClr val="dk1"/>
                </a:solidFill>
                <a:latin typeface="Open Sans"/>
                <a:ea typeface="Open Sans"/>
                <a:cs typeface="Open Sans"/>
                <a:sym typeface="Open Sans"/>
              </a:rPr>
              <a:t>After you make changes, you'll use</a:t>
            </a:r>
            <a:r>
              <a:rPr b="0" i="0" lang="en" sz="1800" u="none" cap="none" strike="noStrike">
                <a:solidFill>
                  <a:schemeClr val="dk1"/>
                </a:solidFill>
                <a:latin typeface="Consolas"/>
                <a:ea typeface="Consolas"/>
                <a:cs typeface="Consolas"/>
                <a:sym typeface="Consolas"/>
              </a:rPr>
              <a:t> </a:t>
            </a:r>
            <a:r>
              <a:rPr b="0" i="0" lang="en" sz="1800" u="none" cap="none" strike="noStrike">
                <a:solidFill>
                  <a:schemeClr val="dk1"/>
                </a:solidFill>
                <a:latin typeface="Courier New"/>
                <a:ea typeface="Courier New"/>
                <a:cs typeface="Courier New"/>
                <a:sym typeface="Courier New"/>
              </a:rPr>
              <a:t>git add</a:t>
            </a:r>
            <a:r>
              <a:rPr b="0" i="0" lang="en" sz="1800" u="none" cap="none" strike="noStrike">
                <a:solidFill>
                  <a:schemeClr val="dk1"/>
                </a:solidFill>
                <a:latin typeface="Open Sans"/>
                <a:ea typeface="Open Sans"/>
                <a:cs typeface="Open Sans"/>
                <a:sym typeface="Open Sans"/>
              </a:rPr>
              <a:t> to </a:t>
            </a:r>
            <a:r>
              <a:rPr b="1" i="0" lang="en" sz="1800" u="none" cap="none" strike="noStrike">
                <a:solidFill>
                  <a:schemeClr val="dk1"/>
                </a:solidFill>
                <a:latin typeface="Open Sans"/>
                <a:ea typeface="Open Sans"/>
                <a:cs typeface="Open Sans"/>
                <a:sym typeface="Open Sans"/>
              </a:rPr>
              <a:t>stage</a:t>
            </a:r>
            <a:r>
              <a:rPr b="0" i="0" lang="en" sz="1800" u="none" cap="none" strike="noStrike">
                <a:solidFill>
                  <a:schemeClr val="dk1"/>
                </a:solidFill>
                <a:latin typeface="Open Sans"/>
                <a:ea typeface="Open Sans"/>
                <a:cs typeface="Open Sans"/>
                <a:sym typeface="Open Sans"/>
              </a:rPr>
              <a:t> your changes.</a:t>
            </a:r>
            <a:endParaRPr b="0" i="0" sz="1800" u="none" cap="none" strike="noStrike">
              <a:solidFill>
                <a:schemeClr val="dk1"/>
              </a:solidFill>
              <a:latin typeface="Open Sans"/>
              <a:ea typeface="Open Sans"/>
              <a:cs typeface="Open Sans"/>
              <a:sym typeface="Open Sans"/>
            </a:endParaRPr>
          </a:p>
        </p:txBody>
      </p:sp>
      <p:sp>
        <p:nvSpPr>
          <p:cNvPr id="562" name="Google Shape;562;p50"/>
          <p:cNvSpPr txBox="1"/>
          <p:nvPr/>
        </p:nvSpPr>
        <p:spPr>
          <a:xfrm>
            <a:off x="4796600" y="4283875"/>
            <a:ext cx="4075200" cy="10500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stage:</a:t>
            </a:r>
            <a:r>
              <a:rPr b="0" i="0" lang="en" sz="1800" u="none" cap="none" strike="noStrike">
                <a:solidFill>
                  <a:srgbClr val="000000"/>
                </a:solidFill>
                <a:latin typeface="Open Sans"/>
                <a:ea typeface="Open Sans"/>
                <a:cs typeface="Open Sans"/>
                <a:sym typeface="Open Sans"/>
              </a:rPr>
              <a:t> saving your changes so they are ready to be added to your branch</a:t>
            </a:r>
            <a:endParaRPr b="0" i="0" sz="1800" u="none" cap="none" strike="noStrike">
              <a:solidFill>
                <a:srgbClr val="000000"/>
              </a:solidFill>
              <a:latin typeface="Open Sans"/>
              <a:ea typeface="Open Sans"/>
              <a:cs typeface="Open Sans"/>
              <a:sym typeface="Open Sans"/>
            </a:endParaRPr>
          </a:p>
        </p:txBody>
      </p:sp>
      <p:sp>
        <p:nvSpPr>
          <p:cNvPr id="563" name="Google Shape;563;p50"/>
          <p:cNvSpPr txBox="1"/>
          <p:nvPr/>
        </p:nvSpPr>
        <p:spPr>
          <a:xfrm>
            <a:off x="1037250" y="1478750"/>
            <a:ext cx="7069500" cy="766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workflow from the command line has a few added steps compared to using GitHub. </a:t>
            </a:r>
            <a:endParaRPr b="0" i="0" sz="1800" u="none" cap="none" strike="noStrike">
              <a:solidFill>
                <a:srgbClr val="000000"/>
              </a:solidFill>
              <a:latin typeface="Open Sans"/>
              <a:ea typeface="Open Sans"/>
              <a:cs typeface="Open Sans"/>
              <a:sym typeface="Open Sans"/>
            </a:endParaRPr>
          </a:p>
        </p:txBody>
      </p:sp>
      <p:sp>
        <p:nvSpPr>
          <p:cNvPr id="564" name="Google Shape;564;p50"/>
          <p:cNvSpPr txBox="1"/>
          <p:nvPr/>
        </p:nvSpPr>
        <p:spPr>
          <a:xfrm>
            <a:off x="4796600" y="3471175"/>
            <a:ext cx="4075200" cy="7059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chemeClr val="dk1"/>
              </a:buClr>
              <a:buSzPts val="1100"/>
              <a:buFont typeface="Arial"/>
              <a:buNone/>
            </a:pPr>
            <a:r>
              <a:rPr b="1" i="0" lang="en" sz="1800" u="sng" cap="none" strike="noStrike">
                <a:solidFill>
                  <a:schemeClr val="dk1"/>
                </a:solidFill>
                <a:latin typeface="Open Sans"/>
                <a:ea typeface="Open Sans"/>
                <a:cs typeface="Open Sans"/>
                <a:sym typeface="Open Sans"/>
              </a:rPr>
              <a:t>clone:</a:t>
            </a:r>
            <a:r>
              <a:rPr b="0" i="0" lang="en" sz="1800" u="none" cap="none" strike="noStrike">
                <a:solidFill>
                  <a:schemeClr val="dk1"/>
                </a:solidFill>
                <a:latin typeface="Open Sans"/>
                <a:ea typeface="Open Sans"/>
                <a:cs typeface="Open Sans"/>
                <a:sym typeface="Open Sans"/>
              </a:rPr>
              <a:t>  to copy a repository to your computer </a:t>
            </a:r>
            <a:endParaRPr b="1" i="0" sz="1800" u="sng" cap="none" strike="noStrike">
              <a:solidFill>
                <a:srgbClr val="000000"/>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Individual</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grpSp>
        <p:nvGrpSpPr>
          <p:cNvPr id="570" name="Google Shape;570;p51"/>
          <p:cNvGrpSpPr/>
          <p:nvPr/>
        </p:nvGrpSpPr>
        <p:grpSpPr>
          <a:xfrm>
            <a:off x="4736600" y="2515250"/>
            <a:ext cx="4195200" cy="2452498"/>
            <a:chOff x="174700" y="3408600"/>
            <a:chExt cx="4195200" cy="1304104"/>
          </a:xfrm>
        </p:grpSpPr>
        <p:sp>
          <p:nvSpPr>
            <p:cNvPr id="571" name="Google Shape;571;p51"/>
            <p:cNvSpPr/>
            <p:nvPr/>
          </p:nvSpPr>
          <p:spPr>
            <a:xfrm>
              <a:off x="174700" y="3621604"/>
              <a:ext cx="4195200" cy="10911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572" name="Google Shape;572;p51"/>
            <p:cNvSpPr/>
            <p:nvPr/>
          </p:nvSpPr>
          <p:spPr>
            <a:xfrm>
              <a:off x="174700" y="3408600"/>
              <a:ext cx="4195200" cy="213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Command Explanation</a:t>
              </a:r>
              <a:endParaRPr b="1" i="0" sz="1800" u="none" cap="none" strike="noStrike">
                <a:solidFill>
                  <a:srgbClr val="FFFFFF"/>
                </a:solidFill>
                <a:latin typeface="Open Sans"/>
                <a:ea typeface="Open Sans"/>
                <a:cs typeface="Open Sans"/>
                <a:sym typeface="Open Sans"/>
              </a:endParaRPr>
            </a:p>
          </p:txBody>
        </p:sp>
      </p:grpSp>
      <p:sp>
        <p:nvSpPr>
          <p:cNvPr id="573" name="Google Shape;573;p51"/>
          <p:cNvSpPr txBox="1"/>
          <p:nvPr/>
        </p:nvSpPr>
        <p:spPr>
          <a:xfrm>
            <a:off x="4797325" y="2951125"/>
            <a:ext cx="4075200" cy="20520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0" i="0" lang="en" sz="1800" u="none" cap="none" strike="noStrike">
                <a:solidFill>
                  <a:schemeClr val="dk1"/>
                </a:solidFill>
                <a:latin typeface="Courier New"/>
                <a:ea typeface="Courier New"/>
                <a:cs typeface="Courier New"/>
                <a:sym typeface="Courier New"/>
              </a:rPr>
              <a:t>-m </a:t>
            </a:r>
            <a:r>
              <a:rPr b="0" i="0" lang="en" sz="1800" u="none" cap="none" strike="noStrike">
                <a:solidFill>
                  <a:srgbClr val="000000"/>
                </a:solidFill>
                <a:latin typeface="Open Sans"/>
                <a:ea typeface="Open Sans"/>
                <a:cs typeface="Open Sans"/>
                <a:sym typeface="Open Sans"/>
              </a:rPr>
              <a:t>is a flag for message. That means that whatever comes after </a:t>
            </a:r>
            <a:r>
              <a:rPr b="0" i="0" lang="en" sz="1800" u="none" cap="none" strike="noStrike">
                <a:solidFill>
                  <a:schemeClr val="dk1"/>
                </a:solidFill>
                <a:latin typeface="Courier New"/>
                <a:ea typeface="Courier New"/>
                <a:cs typeface="Courier New"/>
                <a:sym typeface="Courier New"/>
              </a:rPr>
              <a:t>-m</a:t>
            </a:r>
            <a:r>
              <a:rPr b="0" i="0" lang="en" sz="1800" u="none" cap="none" strike="noStrike">
                <a:solidFill>
                  <a:srgbClr val="000000"/>
                </a:solidFill>
                <a:latin typeface="Open Sans"/>
                <a:ea typeface="Open Sans"/>
                <a:cs typeface="Open Sans"/>
                <a:sym typeface="Open Sans"/>
              </a:rPr>
              <a:t> is a message explaining your commit. Your commit message doesn't have any effect on your code; it's like a comment. </a:t>
            </a:r>
            <a:endParaRPr b="0" i="0" sz="1800" u="none" cap="none" strike="noStrike">
              <a:solidFill>
                <a:srgbClr val="000000"/>
              </a:solidFill>
              <a:latin typeface="Open Sans"/>
              <a:ea typeface="Open Sans"/>
              <a:cs typeface="Open Sans"/>
              <a:sym typeface="Open Sans"/>
            </a:endParaRPr>
          </a:p>
        </p:txBody>
      </p:sp>
      <p:sp>
        <p:nvSpPr>
          <p:cNvPr id="574" name="Google Shape;574;p51"/>
          <p:cNvSpPr txBox="1"/>
          <p:nvPr/>
        </p:nvSpPr>
        <p:spPr>
          <a:xfrm>
            <a:off x="228600" y="2601650"/>
            <a:ext cx="4324200" cy="407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Open Sans"/>
              <a:buAutoNum type="arabicPeriod" startAt="4"/>
            </a:pPr>
            <a:r>
              <a:rPr b="0" i="0" lang="en" sz="1800" u="none" cap="none" strike="noStrike">
                <a:solidFill>
                  <a:schemeClr val="dk1"/>
                </a:solidFill>
                <a:latin typeface="Open Sans"/>
                <a:ea typeface="Open Sans"/>
                <a:cs typeface="Open Sans"/>
                <a:sym typeface="Open Sans"/>
              </a:rPr>
              <a:t>You'll use </a:t>
            </a:r>
            <a:r>
              <a:rPr b="0" i="0" lang="en" sz="1800" u="none" cap="none" strike="noStrike">
                <a:solidFill>
                  <a:schemeClr val="dk1"/>
                </a:solidFill>
                <a:latin typeface="Courier New"/>
                <a:ea typeface="Courier New"/>
                <a:cs typeface="Courier New"/>
                <a:sym typeface="Courier New"/>
              </a:rPr>
              <a:t>git commit -m "explain your changes"</a:t>
            </a:r>
            <a:r>
              <a:rPr b="0" i="0" lang="en" sz="1800" u="none" cap="none" strike="noStrike">
                <a:solidFill>
                  <a:schemeClr val="dk1"/>
                </a:solidFill>
                <a:latin typeface="Open Sans"/>
                <a:ea typeface="Open Sans"/>
                <a:cs typeface="Open Sans"/>
                <a:sym typeface="Open Sans"/>
              </a:rPr>
              <a:t> to add changes to your branch.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1000"/>
              </a:spcAft>
              <a:buClr>
                <a:schemeClr val="dk1"/>
              </a:buClr>
              <a:buSzPts val="1800"/>
              <a:buFont typeface="Open Sans"/>
              <a:buAutoNum type="arabicPeriod" startAt="4"/>
            </a:pPr>
            <a:r>
              <a:rPr b="0" i="0" lang="en" sz="1800" u="none" cap="none" strike="noStrike">
                <a:solidFill>
                  <a:schemeClr val="dk1"/>
                </a:solidFill>
                <a:latin typeface="Open Sans"/>
                <a:ea typeface="Open Sans"/>
                <a:cs typeface="Open Sans"/>
                <a:sym typeface="Open Sans"/>
              </a:rPr>
              <a:t>When you're ready to </a:t>
            </a:r>
            <a:r>
              <a:rPr b="1" i="0" lang="en" sz="1800" u="none" cap="none" strike="noStrike">
                <a:solidFill>
                  <a:schemeClr val="dk1"/>
                </a:solidFill>
                <a:latin typeface="Open Sans"/>
                <a:ea typeface="Open Sans"/>
                <a:cs typeface="Open Sans"/>
                <a:sym typeface="Open Sans"/>
              </a:rPr>
              <a:t>push</a:t>
            </a:r>
            <a:r>
              <a:rPr b="0" i="0" lang="en" sz="1800" u="none" cap="none" strike="noStrike">
                <a:solidFill>
                  <a:schemeClr val="dk1"/>
                </a:solidFill>
                <a:latin typeface="Open Sans"/>
                <a:ea typeface="Open Sans"/>
                <a:cs typeface="Open Sans"/>
                <a:sym typeface="Open Sans"/>
              </a:rPr>
              <a:t> your local changes to your repository on GitHub, you'll use </a:t>
            </a:r>
            <a:r>
              <a:rPr b="0" i="0" lang="en" sz="1800" u="none" cap="none" strike="noStrike">
                <a:solidFill>
                  <a:schemeClr val="dk1"/>
                </a:solidFill>
                <a:latin typeface="Courier New"/>
                <a:ea typeface="Courier New"/>
                <a:cs typeface="Courier New"/>
                <a:sym typeface="Courier New"/>
              </a:rPr>
              <a:t>git push</a:t>
            </a:r>
            <a:r>
              <a:rPr b="0" i="0" lang="en" sz="1800" u="none" cap="none" strike="noStrike">
                <a:solidFill>
                  <a:schemeClr val="dk1"/>
                </a:solidFill>
                <a:latin typeface="Open Sans"/>
                <a:ea typeface="Open Sans"/>
                <a:cs typeface="Open Sans"/>
                <a:sym typeface="Open Sans"/>
              </a:rPr>
              <a:t>. </a:t>
            </a:r>
            <a:endParaRPr b="0" i="0" sz="1800" u="none" cap="none" strike="noStrike">
              <a:solidFill>
                <a:schemeClr val="dk1"/>
              </a:solidFill>
              <a:latin typeface="Open Sans"/>
              <a:ea typeface="Open Sans"/>
              <a:cs typeface="Open Sans"/>
              <a:sym typeface="Open Sans"/>
            </a:endParaRPr>
          </a:p>
        </p:txBody>
      </p:sp>
      <p:grpSp>
        <p:nvGrpSpPr>
          <p:cNvPr id="575" name="Google Shape;575;p51"/>
          <p:cNvGrpSpPr/>
          <p:nvPr/>
        </p:nvGrpSpPr>
        <p:grpSpPr>
          <a:xfrm>
            <a:off x="4737325" y="4967750"/>
            <a:ext cx="4195208" cy="1172400"/>
            <a:chOff x="174700" y="3273600"/>
            <a:chExt cx="4195208" cy="1172400"/>
          </a:xfrm>
        </p:grpSpPr>
        <p:grpSp>
          <p:nvGrpSpPr>
            <p:cNvPr id="576" name="Google Shape;576;p51"/>
            <p:cNvGrpSpPr/>
            <p:nvPr/>
          </p:nvGrpSpPr>
          <p:grpSpPr>
            <a:xfrm>
              <a:off x="174700" y="3621600"/>
              <a:ext cx="4195208" cy="824400"/>
              <a:chOff x="160474" y="0"/>
              <a:chExt cx="5525100" cy="824400"/>
            </a:xfrm>
          </p:grpSpPr>
          <p:sp>
            <p:nvSpPr>
              <p:cNvPr id="577" name="Google Shape;577;p51"/>
              <p:cNvSpPr/>
              <p:nvPr/>
            </p:nvSpPr>
            <p:spPr>
              <a:xfrm>
                <a:off x="160474" y="0"/>
                <a:ext cx="5525100" cy="824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578" name="Google Shape;578;p51"/>
              <p:cNvSpPr txBox="1"/>
              <p:nvPr/>
            </p:nvSpPr>
            <p:spPr>
              <a:xfrm>
                <a:off x="240449" y="7200"/>
                <a:ext cx="5367000" cy="7218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push:</a:t>
                </a:r>
                <a:r>
                  <a:rPr b="0" i="0" lang="en" sz="1800" u="none" cap="none" strike="noStrike">
                    <a:solidFill>
                      <a:srgbClr val="000000"/>
                    </a:solidFill>
                    <a:latin typeface="Open Sans"/>
                    <a:ea typeface="Open Sans"/>
                    <a:cs typeface="Open Sans"/>
                    <a:sym typeface="Open Sans"/>
                  </a:rPr>
                  <a:t>  add the changes on your computer to your GitHub repository. </a:t>
                </a:r>
                <a:endParaRPr b="0" i="0" sz="1800" u="none" cap="none" strike="noStrike">
                  <a:solidFill>
                    <a:srgbClr val="000000"/>
                  </a:solidFill>
                  <a:latin typeface="Open Sans"/>
                  <a:ea typeface="Open Sans"/>
                  <a:cs typeface="Open Sans"/>
                  <a:sym typeface="Open Sans"/>
                </a:endParaRPr>
              </a:p>
            </p:txBody>
          </p:sp>
        </p:grpSp>
        <p:sp>
          <p:nvSpPr>
            <p:cNvPr id="579" name="Google Shape;579;p51"/>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580" name="Google Shape;580;p51"/>
          <p:cNvSpPr txBox="1"/>
          <p:nvPr/>
        </p:nvSpPr>
        <p:spPr>
          <a:xfrm>
            <a:off x="1037250" y="1478750"/>
            <a:ext cx="7069500" cy="766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workflow from the command line has a few added steps compared to using GitHub. </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7"/>
          <p:cNvSpPr txBox="1"/>
          <p:nvPr/>
        </p:nvSpPr>
        <p:spPr>
          <a:xfrm>
            <a:off x="817350" y="2587800"/>
            <a:ext cx="7509300" cy="168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Now that you understand how it works, let's get started!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Individual</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586" name="Google Shape;586;p52"/>
          <p:cNvSpPr txBox="1"/>
          <p:nvPr/>
        </p:nvSpPr>
        <p:spPr>
          <a:xfrm>
            <a:off x="228600" y="2601650"/>
            <a:ext cx="4324200" cy="407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Open Sans"/>
              <a:buAutoNum type="arabicPeriod" startAt="6"/>
            </a:pPr>
            <a:r>
              <a:rPr b="0" i="0" lang="en" sz="1800" u="none" cap="none" strike="noStrike">
                <a:solidFill>
                  <a:schemeClr val="dk1"/>
                </a:solidFill>
                <a:latin typeface="Open Sans"/>
                <a:ea typeface="Open Sans"/>
                <a:cs typeface="Open Sans"/>
                <a:sym typeface="Open Sans"/>
              </a:rPr>
              <a:t>You can make a pull request and have your PR merged on GitHub like before.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1000"/>
              </a:spcAft>
              <a:buClr>
                <a:schemeClr val="dk1"/>
              </a:buClr>
              <a:buSzPts val="1800"/>
              <a:buFont typeface="Open Sans"/>
              <a:buAutoNum type="arabicPeriod" startAt="6"/>
            </a:pPr>
            <a:r>
              <a:rPr b="0" i="0" lang="en" sz="1800" u="none" cap="none" strike="noStrike">
                <a:solidFill>
                  <a:schemeClr val="dk1"/>
                </a:solidFill>
                <a:latin typeface="Open Sans"/>
                <a:ea typeface="Open Sans"/>
                <a:cs typeface="Open Sans"/>
                <a:sym typeface="Open Sans"/>
              </a:rPr>
              <a:t>You can pull changes from GitHub to your local repository. </a:t>
            </a:r>
            <a:endParaRPr b="0" i="0" sz="1800" u="none" cap="none" strike="noStrike">
              <a:solidFill>
                <a:schemeClr val="dk1"/>
              </a:solidFill>
              <a:latin typeface="Open Sans"/>
              <a:ea typeface="Open Sans"/>
              <a:cs typeface="Open Sans"/>
              <a:sym typeface="Open Sans"/>
            </a:endParaRPr>
          </a:p>
        </p:txBody>
      </p:sp>
      <p:grpSp>
        <p:nvGrpSpPr>
          <p:cNvPr id="587" name="Google Shape;587;p52"/>
          <p:cNvGrpSpPr/>
          <p:nvPr/>
        </p:nvGrpSpPr>
        <p:grpSpPr>
          <a:xfrm>
            <a:off x="4737325" y="3215150"/>
            <a:ext cx="4195208" cy="1172400"/>
            <a:chOff x="174700" y="3273600"/>
            <a:chExt cx="4195208" cy="1172400"/>
          </a:xfrm>
        </p:grpSpPr>
        <p:grpSp>
          <p:nvGrpSpPr>
            <p:cNvPr id="588" name="Google Shape;588;p52"/>
            <p:cNvGrpSpPr/>
            <p:nvPr/>
          </p:nvGrpSpPr>
          <p:grpSpPr>
            <a:xfrm>
              <a:off x="174700" y="3621600"/>
              <a:ext cx="4195208" cy="824400"/>
              <a:chOff x="160474" y="0"/>
              <a:chExt cx="5525100" cy="824400"/>
            </a:xfrm>
          </p:grpSpPr>
          <p:sp>
            <p:nvSpPr>
              <p:cNvPr id="589" name="Google Shape;589;p52"/>
              <p:cNvSpPr/>
              <p:nvPr/>
            </p:nvSpPr>
            <p:spPr>
              <a:xfrm>
                <a:off x="160474" y="0"/>
                <a:ext cx="5525100" cy="824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590" name="Google Shape;590;p52"/>
              <p:cNvSpPr txBox="1"/>
              <p:nvPr/>
            </p:nvSpPr>
            <p:spPr>
              <a:xfrm>
                <a:off x="240449" y="7200"/>
                <a:ext cx="5367000" cy="7218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chemeClr val="dk1"/>
                    </a:solidFill>
                    <a:latin typeface="Open Sans"/>
                    <a:ea typeface="Open Sans"/>
                    <a:cs typeface="Open Sans"/>
                    <a:sym typeface="Open Sans"/>
                  </a:rPr>
                  <a:t>pull:</a:t>
                </a:r>
                <a:r>
                  <a:rPr b="0" i="0" lang="en" sz="1800" u="none" cap="none" strike="noStrike">
                    <a:solidFill>
                      <a:schemeClr val="dk1"/>
                    </a:solidFill>
                    <a:latin typeface="Open Sans"/>
                    <a:ea typeface="Open Sans"/>
                    <a:cs typeface="Open Sans"/>
                    <a:sym typeface="Open Sans"/>
                  </a:rPr>
                  <a:t>  Bring changes from GitHub down to your local copy.</a:t>
                </a:r>
                <a:r>
                  <a:rPr b="0" i="0" lang="en" sz="1800" u="none" cap="none" strike="noStrike">
                    <a:solidFill>
                      <a:srgbClr val="000000"/>
                    </a:solidFill>
                    <a:latin typeface="Open Sans"/>
                    <a:ea typeface="Open Sans"/>
                    <a:cs typeface="Open Sans"/>
                    <a:sym typeface="Open Sans"/>
                  </a:rPr>
                  <a:t> </a:t>
                </a:r>
                <a:endParaRPr b="0" i="0" sz="1800" u="none" cap="none" strike="noStrike">
                  <a:solidFill>
                    <a:srgbClr val="000000"/>
                  </a:solidFill>
                  <a:latin typeface="Open Sans"/>
                  <a:ea typeface="Open Sans"/>
                  <a:cs typeface="Open Sans"/>
                  <a:sym typeface="Open Sans"/>
                </a:endParaRPr>
              </a:p>
            </p:txBody>
          </p:sp>
        </p:grpSp>
        <p:sp>
          <p:nvSpPr>
            <p:cNvPr id="591" name="Google Shape;591;p52"/>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592" name="Google Shape;592;p52"/>
          <p:cNvSpPr txBox="1"/>
          <p:nvPr/>
        </p:nvSpPr>
        <p:spPr>
          <a:xfrm>
            <a:off x="1037250" y="1478750"/>
            <a:ext cx="7069500" cy="766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workflow from the command line has a few added steps compared to using GitHub. </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3"/>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3"/>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You might feel a little confused by committing, staging, and pushing your changes. Let's explore a visual representation!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Three phases of Git</a:t>
            </a:r>
            <a:endParaRPr b="1" i="0" sz="3000" u="none" cap="none" strike="noStrike">
              <a:solidFill>
                <a:srgbClr val="000000"/>
              </a:solidFill>
              <a:latin typeface="Open Sans"/>
              <a:ea typeface="Open Sans"/>
              <a:cs typeface="Open Sans"/>
              <a:sym typeface="Open Sans"/>
            </a:endParaRPr>
          </a:p>
        </p:txBody>
      </p:sp>
      <p:pic>
        <p:nvPicPr>
          <p:cNvPr id="604" name="Google Shape;604;p54"/>
          <p:cNvPicPr preferRelativeResize="0"/>
          <p:nvPr/>
        </p:nvPicPr>
        <p:blipFill rotWithShape="1">
          <a:blip r:embed="rId3">
            <a:alphaModFix/>
          </a:blip>
          <a:srcRect b="0" l="0" r="0" t="0"/>
          <a:stretch/>
        </p:blipFill>
        <p:spPr>
          <a:xfrm>
            <a:off x="2604700" y="2328200"/>
            <a:ext cx="3635600" cy="2899400"/>
          </a:xfrm>
          <a:prstGeom prst="rect">
            <a:avLst/>
          </a:prstGeom>
          <a:noFill/>
          <a:ln cap="flat" cmpd="sng" w="19050">
            <a:solidFill>
              <a:srgbClr val="434343"/>
            </a:solidFill>
            <a:prstDash val="solid"/>
            <a:round/>
            <a:headEnd len="sm" w="sm" type="none"/>
            <a:tailEnd len="sm" w="sm" type="none"/>
          </a:ln>
        </p:spPr>
      </p:pic>
      <p:sp>
        <p:nvSpPr>
          <p:cNvPr id="605" name="Google Shape;605;p54"/>
          <p:cNvSpPr/>
          <p:nvPr/>
        </p:nvSpPr>
        <p:spPr>
          <a:xfrm>
            <a:off x="2937775" y="2507925"/>
            <a:ext cx="896700" cy="4770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4"/>
          <p:cNvSpPr/>
          <p:nvPr/>
        </p:nvSpPr>
        <p:spPr>
          <a:xfrm>
            <a:off x="3672975" y="3022725"/>
            <a:ext cx="896700" cy="5469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4"/>
          <p:cNvSpPr/>
          <p:nvPr/>
        </p:nvSpPr>
        <p:spPr>
          <a:xfrm>
            <a:off x="4692825" y="4180125"/>
            <a:ext cx="1264500" cy="9795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4"/>
          <p:cNvSpPr txBox="1"/>
          <p:nvPr/>
        </p:nvSpPr>
        <p:spPr>
          <a:xfrm>
            <a:off x="6505025" y="1991725"/>
            <a:ext cx="2526000" cy="35406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1" i="0" lang="en" sz="1600" u="none" cap="none" strike="noStrike">
                <a:solidFill>
                  <a:srgbClr val="000000"/>
                </a:solidFill>
                <a:latin typeface="Open Sans"/>
                <a:ea typeface="Open Sans"/>
                <a:cs typeface="Open Sans"/>
                <a:sym typeface="Open Sans"/>
              </a:rPr>
              <a:t>Staging area</a:t>
            </a:r>
            <a:endParaRPr b="1" i="0" sz="16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600"/>
              <a:buFont typeface="Arial"/>
              <a:buNone/>
            </a:pPr>
            <a:r>
              <a:rPr b="0" i="0" lang="en" sz="1600" u="none" cap="none" strike="noStrike">
                <a:solidFill>
                  <a:srgbClr val="000000"/>
                </a:solidFill>
                <a:latin typeface="Open Sans"/>
                <a:ea typeface="Open Sans"/>
                <a:cs typeface="Open Sans"/>
                <a:sym typeface="Open Sans"/>
              </a:rPr>
              <a:t>When you are happy with a group of changes and use </a:t>
            </a:r>
            <a:r>
              <a:rPr b="0" i="0" lang="en" sz="1600" u="none" cap="none" strike="noStrike">
                <a:solidFill>
                  <a:srgbClr val="000000"/>
                </a:solidFill>
                <a:latin typeface="Courier New"/>
                <a:ea typeface="Courier New"/>
                <a:cs typeface="Courier New"/>
                <a:sym typeface="Courier New"/>
              </a:rPr>
              <a:t>git add</a:t>
            </a:r>
            <a:r>
              <a:rPr b="0" i="0" lang="en" sz="1600" u="none" cap="none" strike="noStrike">
                <a:solidFill>
                  <a:srgbClr val="000000"/>
                </a:solidFill>
                <a:latin typeface="Open Sans"/>
                <a:ea typeface="Open Sans"/>
                <a:cs typeface="Open Sans"/>
                <a:sym typeface="Open Sans"/>
              </a:rPr>
              <a:t>, you are staging your changes. These are like called commits, and they are like rough drafts stored in a bundle.</a:t>
            </a:r>
            <a:endParaRPr b="0" i="0" sz="1600" u="none" cap="none" strike="noStrike">
              <a:solidFill>
                <a:srgbClr val="000000"/>
              </a:solidFill>
              <a:latin typeface="Open Sans"/>
              <a:ea typeface="Open Sans"/>
              <a:cs typeface="Open Sans"/>
              <a:sym typeface="Open Sans"/>
            </a:endParaRPr>
          </a:p>
        </p:txBody>
      </p:sp>
      <p:sp>
        <p:nvSpPr>
          <p:cNvPr id="609" name="Google Shape;609;p54"/>
          <p:cNvSpPr txBox="1"/>
          <p:nvPr/>
        </p:nvSpPr>
        <p:spPr>
          <a:xfrm>
            <a:off x="59675" y="2115388"/>
            <a:ext cx="2280300" cy="28194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1600"/>
              <a:buFont typeface="Arial"/>
              <a:buNone/>
            </a:pPr>
            <a:r>
              <a:rPr b="1" i="0" lang="en" sz="1600" u="none" cap="none" strike="noStrike">
                <a:solidFill>
                  <a:srgbClr val="000000"/>
                </a:solidFill>
                <a:latin typeface="Open Sans"/>
                <a:ea typeface="Open Sans"/>
                <a:cs typeface="Open Sans"/>
                <a:sym typeface="Open Sans"/>
              </a:rPr>
              <a:t>Working directory</a:t>
            </a:r>
            <a:endParaRPr b="0" i="0" sz="1600" u="none" cap="none" strike="noStrike">
              <a:solidFill>
                <a:srgbClr val="000000"/>
              </a:solidFill>
              <a:latin typeface="Open Sans"/>
              <a:ea typeface="Open Sans"/>
              <a:cs typeface="Open Sans"/>
              <a:sym typeface="Open Sans"/>
            </a:endParaRPr>
          </a:p>
          <a:p>
            <a:pPr indent="0" lvl="0" marL="0" marR="0" rtl="0" algn="r">
              <a:lnSpc>
                <a:spcPct val="150000"/>
              </a:lnSpc>
              <a:spcBef>
                <a:spcPts val="0"/>
              </a:spcBef>
              <a:spcAft>
                <a:spcPts val="0"/>
              </a:spcAft>
              <a:buClr>
                <a:srgbClr val="000000"/>
              </a:buClr>
              <a:buSzPts val="1600"/>
              <a:buFont typeface="Arial"/>
              <a:buNone/>
            </a:pPr>
            <a:r>
              <a:rPr b="0" i="0" lang="en" sz="1600" u="none" cap="none" strike="noStrike">
                <a:solidFill>
                  <a:srgbClr val="000000"/>
                </a:solidFill>
                <a:latin typeface="Open Sans"/>
                <a:ea typeface="Open Sans"/>
                <a:cs typeface="Open Sans"/>
                <a:sym typeface="Open Sans"/>
              </a:rPr>
              <a:t>Where the writing happens. This is when you are coding and saving your work. </a:t>
            </a:r>
            <a:endParaRPr b="0" i="0" sz="1600" u="none" cap="none" strike="noStrike">
              <a:solidFill>
                <a:srgbClr val="000000"/>
              </a:solidFill>
              <a:latin typeface="Open Sans"/>
              <a:ea typeface="Open Sans"/>
              <a:cs typeface="Open Sans"/>
              <a:sym typeface="Open Sans"/>
            </a:endParaRPr>
          </a:p>
        </p:txBody>
      </p:sp>
      <p:sp>
        <p:nvSpPr>
          <p:cNvPr id="610" name="Google Shape;610;p54"/>
          <p:cNvSpPr txBox="1"/>
          <p:nvPr/>
        </p:nvSpPr>
        <p:spPr>
          <a:xfrm>
            <a:off x="930000" y="5342825"/>
            <a:ext cx="7284000" cy="1386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1" i="0" lang="en" sz="1600" u="none" cap="none" strike="noStrike">
                <a:solidFill>
                  <a:srgbClr val="000000"/>
                </a:solidFill>
                <a:latin typeface="Open Sans"/>
                <a:ea typeface="Open Sans"/>
                <a:cs typeface="Open Sans"/>
                <a:sym typeface="Open Sans"/>
              </a:rPr>
              <a:t>Repository</a:t>
            </a:r>
            <a:endParaRPr b="1" i="0" sz="1600" u="none" cap="none" strike="noStrike">
              <a:solidFill>
                <a:srgbClr val="000000"/>
              </a:solidFill>
              <a:latin typeface="Open Sans"/>
              <a:ea typeface="Open Sans"/>
              <a:cs typeface="Open Sans"/>
              <a:sym typeface="Open Sans"/>
            </a:endParaRPr>
          </a:p>
          <a:p>
            <a:pPr indent="0" lvl="0" marL="0" marR="0" rtl="0" algn="ctr">
              <a:lnSpc>
                <a:spcPct val="150000"/>
              </a:lnSpc>
              <a:spcBef>
                <a:spcPts val="0"/>
              </a:spcBef>
              <a:spcAft>
                <a:spcPts val="0"/>
              </a:spcAft>
              <a:buClr>
                <a:srgbClr val="000000"/>
              </a:buClr>
              <a:buSzPts val="1600"/>
              <a:buFont typeface="Arial"/>
              <a:buNone/>
            </a:pPr>
            <a:r>
              <a:rPr b="0" i="0" lang="en" sz="1600" u="none" cap="none" strike="noStrike">
                <a:solidFill>
                  <a:srgbClr val="000000"/>
                </a:solidFill>
                <a:latin typeface="Open Sans"/>
                <a:ea typeface="Open Sans"/>
                <a:cs typeface="Open Sans"/>
                <a:sym typeface="Open Sans"/>
              </a:rPr>
              <a:t> When you are happy with your commits, you </a:t>
            </a:r>
            <a:r>
              <a:rPr b="0" i="0" lang="en" sz="1600" u="none" cap="none" strike="noStrike">
                <a:solidFill>
                  <a:srgbClr val="000000"/>
                </a:solidFill>
                <a:latin typeface="Courier New"/>
                <a:ea typeface="Courier New"/>
                <a:cs typeface="Courier New"/>
                <a:sym typeface="Courier New"/>
              </a:rPr>
              <a:t>commit</a:t>
            </a:r>
            <a:r>
              <a:rPr b="0" i="0" lang="en" sz="1600" u="none" cap="none" strike="noStrike">
                <a:solidFill>
                  <a:srgbClr val="000000"/>
                </a:solidFill>
                <a:latin typeface="Open Sans"/>
                <a:ea typeface="Open Sans"/>
                <a:cs typeface="Open Sans"/>
                <a:sym typeface="Open Sans"/>
              </a:rPr>
              <a:t> them to the repository. These are like final drafts stored more permanently in a drawer</a:t>
            </a:r>
            <a:endParaRPr b="0" i="0" sz="1600" u="none" cap="none" strike="noStrike">
              <a:solidFill>
                <a:srgbClr val="000000"/>
              </a:solidFill>
              <a:latin typeface="Open Sans"/>
              <a:ea typeface="Open Sans"/>
              <a:cs typeface="Open Sans"/>
              <a:sym typeface="Open Sans"/>
            </a:endParaRPr>
          </a:p>
        </p:txBody>
      </p:sp>
      <p:cxnSp>
        <p:nvCxnSpPr>
          <p:cNvPr id="611" name="Google Shape;611;p54"/>
          <p:cNvCxnSpPr>
            <a:stCxn id="608" idx="1"/>
            <a:endCxn id="605" idx="3"/>
          </p:cNvCxnSpPr>
          <p:nvPr/>
        </p:nvCxnSpPr>
        <p:spPr>
          <a:xfrm rot="10800000">
            <a:off x="3834425" y="2746525"/>
            <a:ext cx="2670600" cy="1015500"/>
          </a:xfrm>
          <a:prstGeom prst="straightConnector1">
            <a:avLst/>
          </a:prstGeom>
          <a:noFill/>
          <a:ln cap="flat" cmpd="sng" w="28575">
            <a:solidFill>
              <a:srgbClr val="FF0000"/>
            </a:solidFill>
            <a:prstDash val="dash"/>
            <a:round/>
            <a:headEnd len="sm" w="sm" type="none"/>
            <a:tailEnd len="med" w="med" type="triangle"/>
          </a:ln>
        </p:spPr>
      </p:cxnSp>
      <p:cxnSp>
        <p:nvCxnSpPr>
          <p:cNvPr id="612" name="Google Shape;612;p54"/>
          <p:cNvCxnSpPr>
            <a:stCxn id="609" idx="3"/>
            <a:endCxn id="606" idx="1"/>
          </p:cNvCxnSpPr>
          <p:nvPr/>
        </p:nvCxnSpPr>
        <p:spPr>
          <a:xfrm flipH="1" rot="10800000">
            <a:off x="2339975" y="3296188"/>
            <a:ext cx="1332900" cy="228900"/>
          </a:xfrm>
          <a:prstGeom prst="straightConnector1">
            <a:avLst/>
          </a:prstGeom>
          <a:noFill/>
          <a:ln cap="flat" cmpd="sng" w="28575">
            <a:solidFill>
              <a:srgbClr val="FF0000"/>
            </a:solidFill>
            <a:prstDash val="dash"/>
            <a:round/>
            <a:headEnd len="sm" w="sm" type="none"/>
            <a:tailEnd len="med" w="med" type="triangle"/>
          </a:ln>
        </p:spPr>
      </p:cxnSp>
      <p:cxnSp>
        <p:nvCxnSpPr>
          <p:cNvPr id="613" name="Google Shape;613;p54"/>
          <p:cNvCxnSpPr>
            <a:stCxn id="610" idx="0"/>
            <a:endCxn id="607" idx="1"/>
          </p:cNvCxnSpPr>
          <p:nvPr/>
        </p:nvCxnSpPr>
        <p:spPr>
          <a:xfrm flipH="1" rot="10800000">
            <a:off x="4572000" y="4669925"/>
            <a:ext cx="120900" cy="672900"/>
          </a:xfrm>
          <a:prstGeom prst="straightConnector1">
            <a:avLst/>
          </a:prstGeom>
          <a:noFill/>
          <a:ln cap="flat" cmpd="sng" w="28575">
            <a:solidFill>
              <a:srgbClr val="FF0000"/>
            </a:solidFill>
            <a:prstDash val="dash"/>
            <a:round/>
            <a:headEnd len="sm" w="sm" type="none"/>
            <a:tailEnd len="med" w="med" type="triangle"/>
          </a:ln>
        </p:spPr>
      </p:cxnSp>
      <p:sp>
        <p:nvSpPr>
          <p:cNvPr id="614" name="Google Shape;614;p54"/>
          <p:cNvSpPr txBox="1"/>
          <p:nvPr/>
        </p:nvSpPr>
        <p:spPr>
          <a:xfrm>
            <a:off x="161550" y="1376175"/>
            <a:ext cx="8820900" cy="766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There are three main phases of Git. You can think of these like a work desk! </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5"/>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Here's another visual representation of what you just saw.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Three phases of Git</a:t>
            </a:r>
            <a:endParaRPr b="1" i="0" sz="3000" u="none" cap="none" strike="noStrike">
              <a:solidFill>
                <a:srgbClr val="000000"/>
              </a:solidFill>
              <a:latin typeface="Open Sans"/>
              <a:ea typeface="Open Sans"/>
              <a:cs typeface="Open Sans"/>
              <a:sym typeface="Open Sans"/>
            </a:endParaRPr>
          </a:p>
        </p:txBody>
      </p:sp>
      <p:sp>
        <p:nvSpPr>
          <p:cNvPr id="626" name="Google Shape;626;p56"/>
          <p:cNvSpPr/>
          <p:nvPr/>
        </p:nvSpPr>
        <p:spPr>
          <a:xfrm>
            <a:off x="2994600" y="4331450"/>
            <a:ext cx="6149400" cy="1007400"/>
          </a:xfrm>
          <a:prstGeom prst="rect">
            <a:avLst/>
          </a:prstGeom>
          <a:solidFill>
            <a:srgbClr val="2099D8"/>
          </a:solidFill>
          <a:ln cap="flat" cmpd="sng" w="9525">
            <a:solidFill>
              <a:srgbClr val="1772A2"/>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grpSp>
        <p:nvGrpSpPr>
          <p:cNvPr id="627" name="Google Shape;627;p56"/>
          <p:cNvGrpSpPr/>
          <p:nvPr/>
        </p:nvGrpSpPr>
        <p:grpSpPr>
          <a:xfrm>
            <a:off x="105350" y="3572781"/>
            <a:ext cx="5778551" cy="3014966"/>
            <a:chOff x="3251200" y="3049219"/>
            <a:chExt cx="5778551" cy="3014966"/>
          </a:xfrm>
        </p:grpSpPr>
        <p:sp>
          <p:nvSpPr>
            <p:cNvPr id="628" name="Google Shape;628;p56"/>
            <p:cNvSpPr/>
            <p:nvPr/>
          </p:nvSpPr>
          <p:spPr>
            <a:xfrm>
              <a:off x="3251200" y="3807885"/>
              <a:ext cx="2889300" cy="2256300"/>
            </a:xfrm>
            <a:custGeom>
              <a:rect b="b" l="l" r="r" t="t"/>
              <a:pathLst>
                <a:path extrusionOk="0" h="120000" w="120000">
                  <a:moveTo>
                    <a:pt x="0" y="53583"/>
                  </a:moveTo>
                  <a:lnTo>
                    <a:pt x="120000" y="120000"/>
                  </a:lnTo>
                  <a:lnTo>
                    <a:pt x="120000" y="44240"/>
                  </a:lnTo>
                  <a:lnTo>
                    <a:pt x="39912" y="0"/>
                  </a:lnTo>
                  <a:lnTo>
                    <a:pt x="0" y="53583"/>
                  </a:lnTo>
                  <a:close/>
                </a:path>
              </a:pathLst>
            </a:custGeom>
            <a:solidFill>
              <a:srgbClr val="2099D8"/>
            </a:solidFill>
            <a:ln cap="flat" cmpd="sng" w="9525">
              <a:solidFill>
                <a:srgbClr val="1772A2"/>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sp>
          <p:nvSpPr>
            <p:cNvPr id="629" name="Google Shape;629;p56"/>
            <p:cNvSpPr/>
            <p:nvPr/>
          </p:nvSpPr>
          <p:spPr>
            <a:xfrm>
              <a:off x="6140451" y="3807885"/>
              <a:ext cx="2889300" cy="2256300"/>
            </a:xfrm>
            <a:custGeom>
              <a:rect b="b" l="l" r="r" t="t"/>
              <a:pathLst>
                <a:path extrusionOk="0" h="120000" w="120000">
                  <a:moveTo>
                    <a:pt x="0" y="120000"/>
                  </a:moveTo>
                  <a:lnTo>
                    <a:pt x="120000" y="53583"/>
                  </a:lnTo>
                  <a:lnTo>
                    <a:pt x="80000" y="0"/>
                  </a:lnTo>
                  <a:lnTo>
                    <a:pt x="0" y="44240"/>
                  </a:lnTo>
                  <a:lnTo>
                    <a:pt x="0" y="120000"/>
                  </a:lnTo>
                  <a:close/>
                </a:path>
              </a:pathLst>
            </a:custGeom>
            <a:solidFill>
              <a:srgbClr val="1772A2"/>
            </a:solidFill>
            <a:ln cap="flat" cmpd="sng" w="9525">
              <a:solidFill>
                <a:srgbClr val="1772A2"/>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sp>
          <p:nvSpPr>
            <p:cNvPr id="630" name="Google Shape;630;p56"/>
            <p:cNvSpPr/>
            <p:nvPr/>
          </p:nvSpPr>
          <p:spPr>
            <a:xfrm>
              <a:off x="4205574" y="3049219"/>
              <a:ext cx="3864000" cy="1592700"/>
            </a:xfrm>
            <a:custGeom>
              <a:rect b="b" l="l" r="r" t="t"/>
              <a:pathLst>
                <a:path extrusionOk="0" h="120000" w="120000">
                  <a:moveTo>
                    <a:pt x="0" y="57332"/>
                  </a:moveTo>
                  <a:lnTo>
                    <a:pt x="59955" y="0"/>
                  </a:lnTo>
                  <a:lnTo>
                    <a:pt x="120000" y="57368"/>
                  </a:lnTo>
                  <a:lnTo>
                    <a:pt x="60002" y="120000"/>
                  </a:lnTo>
                  <a:lnTo>
                    <a:pt x="0" y="57332"/>
                  </a:lnTo>
                  <a:close/>
                </a:path>
              </a:pathLst>
            </a:custGeom>
            <a:solidFill>
              <a:srgbClr val="75C2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B2B2D"/>
                </a:solidFill>
                <a:latin typeface="Open Sans"/>
                <a:ea typeface="Open Sans"/>
                <a:cs typeface="Open Sans"/>
                <a:sym typeface="Open Sans"/>
              </a:endParaRPr>
            </a:p>
          </p:txBody>
        </p:sp>
      </p:grpSp>
      <p:sp>
        <p:nvSpPr>
          <p:cNvPr id="631" name="Google Shape;631;p56"/>
          <p:cNvSpPr/>
          <p:nvPr/>
        </p:nvSpPr>
        <p:spPr>
          <a:xfrm>
            <a:off x="2994600" y="3321800"/>
            <a:ext cx="6149400" cy="1009800"/>
          </a:xfrm>
          <a:prstGeom prst="rect">
            <a:avLst/>
          </a:prstGeom>
          <a:solidFill>
            <a:srgbClr val="27A6C2"/>
          </a:solidFill>
          <a:ln cap="flat" cmpd="sng" w="9525">
            <a:solidFill>
              <a:srgbClr val="1B8980"/>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grpSp>
        <p:nvGrpSpPr>
          <p:cNvPr id="632" name="Google Shape;632;p56"/>
          <p:cNvGrpSpPr/>
          <p:nvPr/>
        </p:nvGrpSpPr>
        <p:grpSpPr>
          <a:xfrm>
            <a:off x="1066317" y="2930213"/>
            <a:ext cx="3854584" cy="2233167"/>
            <a:chOff x="4212167" y="2406651"/>
            <a:chExt cx="3854584" cy="2233167"/>
          </a:xfrm>
        </p:grpSpPr>
        <p:grpSp>
          <p:nvGrpSpPr>
            <p:cNvPr id="633" name="Google Shape;633;p56"/>
            <p:cNvGrpSpPr/>
            <p:nvPr/>
          </p:nvGrpSpPr>
          <p:grpSpPr>
            <a:xfrm>
              <a:off x="4212167" y="2783418"/>
              <a:ext cx="3854584" cy="1856400"/>
              <a:chOff x="4212167" y="2783418"/>
              <a:chExt cx="3854584" cy="1856400"/>
            </a:xfrm>
          </p:grpSpPr>
          <p:sp>
            <p:nvSpPr>
              <p:cNvPr id="634" name="Google Shape;634;p56"/>
              <p:cNvSpPr/>
              <p:nvPr/>
            </p:nvSpPr>
            <p:spPr>
              <a:xfrm>
                <a:off x="4212167" y="2783418"/>
                <a:ext cx="1928400" cy="1856400"/>
              </a:xfrm>
              <a:custGeom>
                <a:rect b="b" l="l" r="r" t="t"/>
                <a:pathLst>
                  <a:path extrusionOk="0" h="120000" w="120000">
                    <a:moveTo>
                      <a:pt x="60856" y="0"/>
                    </a:moveTo>
                    <a:lnTo>
                      <a:pt x="0" y="66225"/>
                    </a:lnTo>
                    <a:lnTo>
                      <a:pt x="119999" y="120000"/>
                    </a:lnTo>
                    <a:lnTo>
                      <a:pt x="119999" y="26545"/>
                    </a:lnTo>
                    <a:lnTo>
                      <a:pt x="60856" y="0"/>
                    </a:lnTo>
                    <a:close/>
                  </a:path>
                </a:pathLst>
              </a:custGeom>
              <a:solidFill>
                <a:srgbClr val="27A6C2"/>
              </a:solidFill>
              <a:ln cap="flat" cmpd="sng" w="9525">
                <a:solidFill>
                  <a:srgbClr val="1B8980"/>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sp>
            <p:nvSpPr>
              <p:cNvPr id="635" name="Google Shape;635;p56"/>
              <p:cNvSpPr/>
              <p:nvPr/>
            </p:nvSpPr>
            <p:spPr>
              <a:xfrm>
                <a:off x="6140451" y="2783418"/>
                <a:ext cx="1926300" cy="1856400"/>
              </a:xfrm>
              <a:custGeom>
                <a:rect b="b" l="l" r="r" t="t"/>
                <a:pathLst>
                  <a:path extrusionOk="0" h="120000" w="120000">
                    <a:moveTo>
                      <a:pt x="0" y="26545"/>
                    </a:moveTo>
                    <a:lnTo>
                      <a:pt x="0" y="120000"/>
                    </a:lnTo>
                    <a:lnTo>
                      <a:pt x="119999" y="66225"/>
                    </a:lnTo>
                    <a:lnTo>
                      <a:pt x="59076" y="0"/>
                    </a:lnTo>
                    <a:lnTo>
                      <a:pt x="0" y="26545"/>
                    </a:lnTo>
                    <a:close/>
                  </a:path>
                </a:pathLst>
              </a:custGeom>
              <a:solidFill>
                <a:srgbClr val="1D7C91"/>
              </a:solidFill>
              <a:ln cap="flat" cmpd="sng" w="9525">
                <a:solidFill>
                  <a:srgbClr val="1B8980"/>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grpSp>
        <p:sp>
          <p:nvSpPr>
            <p:cNvPr id="636" name="Google Shape;636;p56"/>
            <p:cNvSpPr/>
            <p:nvPr/>
          </p:nvSpPr>
          <p:spPr>
            <a:xfrm>
              <a:off x="5190067" y="2406651"/>
              <a:ext cx="1902000" cy="787500"/>
            </a:xfrm>
            <a:custGeom>
              <a:rect b="b" l="l" r="r" t="t"/>
              <a:pathLst>
                <a:path extrusionOk="0" h="120000" w="120000">
                  <a:moveTo>
                    <a:pt x="0" y="57332"/>
                  </a:moveTo>
                  <a:lnTo>
                    <a:pt x="59955" y="0"/>
                  </a:lnTo>
                  <a:lnTo>
                    <a:pt x="120000" y="57368"/>
                  </a:lnTo>
                  <a:lnTo>
                    <a:pt x="60002" y="120000"/>
                  </a:lnTo>
                  <a:lnTo>
                    <a:pt x="0" y="57332"/>
                  </a:lnTo>
                  <a:close/>
                </a:path>
              </a:pathLst>
            </a:custGeom>
            <a:solidFill>
              <a:srgbClr val="73CE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B2B2D"/>
                </a:solidFill>
                <a:latin typeface="Open Sans"/>
                <a:ea typeface="Open Sans"/>
                <a:cs typeface="Open Sans"/>
                <a:sym typeface="Open Sans"/>
              </a:endParaRPr>
            </a:p>
          </p:txBody>
        </p:sp>
      </p:grpSp>
      <p:sp>
        <p:nvSpPr>
          <p:cNvPr id="637" name="Google Shape;637;p56"/>
          <p:cNvSpPr/>
          <p:nvPr/>
        </p:nvSpPr>
        <p:spPr>
          <a:xfrm>
            <a:off x="2994600" y="2314275"/>
            <a:ext cx="6149400" cy="1007400"/>
          </a:xfrm>
          <a:prstGeom prst="rect">
            <a:avLst/>
          </a:prstGeom>
          <a:solidFill>
            <a:srgbClr val="ABD22A"/>
          </a:solidFill>
          <a:ln cap="flat" cmpd="sng" w="9525">
            <a:solidFill>
              <a:srgbClr val="809D1F"/>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sp>
        <p:nvSpPr>
          <p:cNvPr id="638" name="Google Shape;638;p56"/>
          <p:cNvSpPr/>
          <p:nvPr/>
        </p:nvSpPr>
        <p:spPr>
          <a:xfrm>
            <a:off x="4768600" y="2530175"/>
            <a:ext cx="2785800" cy="655500"/>
          </a:xfrm>
          <a:prstGeom prst="rect">
            <a:avLst/>
          </a:prstGeom>
          <a:noFill/>
          <a:ln>
            <a:noFill/>
          </a:ln>
        </p:spPr>
        <p:txBody>
          <a:bodyPr anchorCtr="0" anchor="ctr" bIns="60950" lIns="121900" spcFirstLastPara="1" rIns="121900" wrap="square" tIns="45700">
            <a:noAutofit/>
          </a:bodyPr>
          <a:lstStyle/>
          <a:p>
            <a:pPr indent="0" lvl="0" marL="0" marR="0" rtl="0" algn="l">
              <a:lnSpc>
                <a:spcPct val="89000"/>
              </a:lnSpc>
              <a:spcBef>
                <a:spcPts val="0"/>
              </a:spcBef>
              <a:spcAft>
                <a:spcPts val="0"/>
              </a:spcAft>
              <a:buClr>
                <a:srgbClr val="000000"/>
              </a:buClr>
              <a:buSzPts val="1800"/>
              <a:buFont typeface="Arial"/>
              <a:buNone/>
            </a:pPr>
            <a:r>
              <a:rPr b="1" i="0" lang="en" sz="1800" u="none" cap="none" strike="noStrike">
                <a:solidFill>
                  <a:srgbClr val="FFFFFF"/>
                </a:solidFill>
                <a:latin typeface="Open Sans"/>
                <a:ea typeface="Open Sans"/>
                <a:cs typeface="Open Sans"/>
                <a:sym typeface="Open Sans"/>
              </a:rPr>
              <a:t>Repository </a:t>
            </a:r>
            <a:br>
              <a:rPr b="0" i="0" lang="en" sz="1800" u="none" cap="none" strike="noStrike">
                <a:solidFill>
                  <a:srgbClr val="FFFFFF"/>
                </a:solidFill>
                <a:latin typeface="Open Sans"/>
                <a:ea typeface="Open Sans"/>
                <a:cs typeface="Open Sans"/>
                <a:sym typeface="Open Sans"/>
              </a:rPr>
            </a:br>
            <a:r>
              <a:rPr b="0" i="0" lang="en" sz="1600" u="none" cap="none" strike="noStrike">
                <a:solidFill>
                  <a:srgbClr val="FFFFFF"/>
                </a:solidFill>
                <a:latin typeface="Open Sans"/>
                <a:ea typeface="Open Sans"/>
                <a:cs typeface="Open Sans"/>
                <a:sym typeface="Open Sans"/>
              </a:rPr>
              <a:t>Final draft, permanent </a:t>
            </a:r>
            <a:endParaRPr b="0" i="0" sz="1600" u="none" cap="none" strike="noStrike">
              <a:solidFill>
                <a:srgbClr val="000000"/>
              </a:solidFill>
              <a:latin typeface="Open Sans"/>
              <a:ea typeface="Open Sans"/>
              <a:cs typeface="Open Sans"/>
              <a:sym typeface="Open Sans"/>
            </a:endParaRPr>
          </a:p>
        </p:txBody>
      </p:sp>
      <p:grpSp>
        <p:nvGrpSpPr>
          <p:cNvPr id="639" name="Google Shape;639;p56"/>
          <p:cNvGrpSpPr/>
          <p:nvPr/>
        </p:nvGrpSpPr>
        <p:grpSpPr>
          <a:xfrm>
            <a:off x="2044217" y="2314263"/>
            <a:ext cx="1898684" cy="1403400"/>
            <a:chOff x="5190067" y="1790701"/>
            <a:chExt cx="1898684" cy="1403400"/>
          </a:xfrm>
        </p:grpSpPr>
        <p:sp>
          <p:nvSpPr>
            <p:cNvPr id="640" name="Google Shape;640;p56"/>
            <p:cNvSpPr/>
            <p:nvPr/>
          </p:nvSpPr>
          <p:spPr>
            <a:xfrm>
              <a:off x="6140451" y="1790701"/>
              <a:ext cx="948300" cy="1403400"/>
            </a:xfrm>
            <a:custGeom>
              <a:rect b="b" l="l" r="r" t="t"/>
              <a:pathLst>
                <a:path extrusionOk="0" h="120000" w="120000">
                  <a:moveTo>
                    <a:pt x="0" y="0"/>
                  </a:moveTo>
                  <a:lnTo>
                    <a:pt x="0" y="120000"/>
                  </a:lnTo>
                  <a:lnTo>
                    <a:pt x="119999" y="84886"/>
                  </a:lnTo>
                  <a:lnTo>
                    <a:pt x="0" y="0"/>
                  </a:lnTo>
                  <a:close/>
                </a:path>
              </a:pathLst>
            </a:custGeom>
            <a:solidFill>
              <a:srgbClr val="809D1F"/>
            </a:solidFill>
            <a:ln cap="flat" cmpd="sng" w="9525">
              <a:solidFill>
                <a:srgbClr val="809D1F"/>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sp>
          <p:nvSpPr>
            <p:cNvPr id="641" name="Google Shape;641;p56"/>
            <p:cNvSpPr/>
            <p:nvPr/>
          </p:nvSpPr>
          <p:spPr>
            <a:xfrm>
              <a:off x="5190067" y="1790701"/>
              <a:ext cx="950400" cy="1403400"/>
            </a:xfrm>
            <a:custGeom>
              <a:rect b="b" l="l" r="r" t="t"/>
              <a:pathLst>
                <a:path extrusionOk="0" h="120000" w="120000">
                  <a:moveTo>
                    <a:pt x="120000" y="0"/>
                  </a:moveTo>
                  <a:lnTo>
                    <a:pt x="0" y="84886"/>
                  </a:lnTo>
                  <a:lnTo>
                    <a:pt x="120000" y="120000"/>
                  </a:lnTo>
                  <a:lnTo>
                    <a:pt x="120000" y="0"/>
                  </a:lnTo>
                  <a:close/>
                </a:path>
              </a:pathLst>
            </a:custGeom>
            <a:solidFill>
              <a:srgbClr val="ABD22A"/>
            </a:solidFill>
            <a:ln cap="flat" cmpd="sng" w="9525">
              <a:solidFill>
                <a:srgbClr val="809D1F"/>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grpSp>
      <p:sp>
        <p:nvSpPr>
          <p:cNvPr id="642" name="Google Shape;642;p56"/>
          <p:cNvSpPr/>
          <p:nvPr/>
        </p:nvSpPr>
        <p:spPr>
          <a:xfrm>
            <a:off x="5817850" y="3498813"/>
            <a:ext cx="2785800" cy="655500"/>
          </a:xfrm>
          <a:prstGeom prst="rect">
            <a:avLst/>
          </a:prstGeom>
          <a:noFill/>
          <a:ln>
            <a:noFill/>
          </a:ln>
        </p:spPr>
        <p:txBody>
          <a:bodyPr anchorCtr="0" anchor="ctr" bIns="60950" lIns="121900" spcFirstLastPara="1" rIns="121900" wrap="square" tIns="45700">
            <a:noAutofit/>
          </a:bodyPr>
          <a:lstStyle/>
          <a:p>
            <a:pPr indent="0" lvl="0" marL="0" marR="0" rtl="0" algn="l">
              <a:lnSpc>
                <a:spcPct val="89000"/>
              </a:lnSpc>
              <a:spcBef>
                <a:spcPts val="0"/>
              </a:spcBef>
              <a:spcAft>
                <a:spcPts val="0"/>
              </a:spcAft>
              <a:buClr>
                <a:srgbClr val="000000"/>
              </a:buClr>
              <a:buSzPts val="1800"/>
              <a:buFont typeface="Arial"/>
              <a:buNone/>
            </a:pPr>
            <a:r>
              <a:rPr b="1" i="0" lang="en" sz="1800" u="none" cap="none" strike="noStrike">
                <a:solidFill>
                  <a:srgbClr val="FFFFFF"/>
                </a:solidFill>
                <a:latin typeface="Open Sans"/>
                <a:ea typeface="Open Sans"/>
                <a:cs typeface="Open Sans"/>
                <a:sym typeface="Open Sans"/>
              </a:rPr>
              <a:t>Staging Area </a:t>
            </a:r>
            <a:br>
              <a:rPr b="0" i="0" lang="en" sz="1800" u="none" cap="none" strike="noStrike">
                <a:solidFill>
                  <a:srgbClr val="FFFFFF"/>
                </a:solidFill>
                <a:latin typeface="Open Sans"/>
                <a:ea typeface="Open Sans"/>
                <a:cs typeface="Open Sans"/>
                <a:sym typeface="Open Sans"/>
              </a:rPr>
            </a:br>
            <a:r>
              <a:rPr b="0" i="0" lang="en" sz="1600" u="none" cap="none" strike="noStrike">
                <a:solidFill>
                  <a:srgbClr val="FFFFFF"/>
                </a:solidFill>
                <a:latin typeface="Open Sans"/>
                <a:ea typeface="Open Sans"/>
                <a:cs typeface="Open Sans"/>
                <a:sym typeface="Open Sans"/>
              </a:rPr>
              <a:t>Your rough draft</a:t>
            </a:r>
            <a:endParaRPr b="0" i="0" sz="1600" u="none" cap="none" strike="noStrike">
              <a:solidFill>
                <a:srgbClr val="000000"/>
              </a:solidFill>
              <a:latin typeface="Open Sans"/>
              <a:ea typeface="Open Sans"/>
              <a:cs typeface="Open Sans"/>
              <a:sym typeface="Open Sans"/>
            </a:endParaRPr>
          </a:p>
        </p:txBody>
      </p:sp>
      <p:sp>
        <p:nvSpPr>
          <p:cNvPr id="643" name="Google Shape;643;p56"/>
          <p:cNvSpPr/>
          <p:nvPr/>
        </p:nvSpPr>
        <p:spPr>
          <a:xfrm>
            <a:off x="6658575" y="4507400"/>
            <a:ext cx="2400000" cy="655500"/>
          </a:xfrm>
          <a:prstGeom prst="rect">
            <a:avLst/>
          </a:prstGeom>
          <a:noFill/>
          <a:ln>
            <a:noFill/>
          </a:ln>
        </p:spPr>
        <p:txBody>
          <a:bodyPr anchorCtr="0" anchor="ctr" bIns="60950" lIns="121900" spcFirstLastPara="1" rIns="121900" wrap="square" tIns="45700">
            <a:noAutofit/>
          </a:bodyPr>
          <a:lstStyle/>
          <a:p>
            <a:pPr indent="0" lvl="0" marL="0" marR="0" rtl="0" algn="l">
              <a:lnSpc>
                <a:spcPct val="89000"/>
              </a:lnSpc>
              <a:spcBef>
                <a:spcPts val="0"/>
              </a:spcBef>
              <a:spcAft>
                <a:spcPts val="0"/>
              </a:spcAft>
              <a:buClr>
                <a:srgbClr val="000000"/>
              </a:buClr>
              <a:buSzPts val="1800"/>
              <a:buFont typeface="Arial"/>
              <a:buNone/>
            </a:pPr>
            <a:r>
              <a:rPr b="1" i="0" lang="en" sz="1800" u="none" cap="none" strike="noStrike">
                <a:solidFill>
                  <a:srgbClr val="FFFFFF"/>
                </a:solidFill>
                <a:latin typeface="Open Sans"/>
                <a:ea typeface="Open Sans"/>
                <a:cs typeface="Open Sans"/>
                <a:sym typeface="Open Sans"/>
              </a:rPr>
              <a:t>Working Directory </a:t>
            </a:r>
            <a:br>
              <a:rPr b="0" i="0" lang="en" sz="1800" u="none" cap="none" strike="noStrike">
                <a:solidFill>
                  <a:srgbClr val="FFFFFF"/>
                </a:solidFill>
                <a:latin typeface="Open Sans"/>
                <a:ea typeface="Open Sans"/>
                <a:cs typeface="Open Sans"/>
                <a:sym typeface="Open Sans"/>
              </a:rPr>
            </a:br>
            <a:r>
              <a:rPr b="0" i="0" lang="en" sz="1600" u="none" cap="none" strike="noStrike">
                <a:solidFill>
                  <a:srgbClr val="FFFFFF"/>
                </a:solidFill>
                <a:latin typeface="Open Sans"/>
                <a:ea typeface="Open Sans"/>
                <a:cs typeface="Open Sans"/>
                <a:sym typeface="Open Sans"/>
              </a:rPr>
              <a:t>Your workspace, local on your machine</a:t>
            </a:r>
            <a:endParaRPr b="0" i="0" sz="1600" u="none" cap="none" strike="noStrike">
              <a:solidFill>
                <a:srgbClr val="000000"/>
              </a:solidFill>
              <a:latin typeface="Open Sans"/>
              <a:ea typeface="Open Sans"/>
              <a:cs typeface="Open Sans"/>
              <a:sym typeface="Open Sans"/>
            </a:endParaRPr>
          </a:p>
        </p:txBody>
      </p:sp>
      <p:pic>
        <p:nvPicPr>
          <p:cNvPr id="644" name="Google Shape;644;p56"/>
          <p:cNvPicPr preferRelativeResize="0"/>
          <p:nvPr/>
        </p:nvPicPr>
        <p:blipFill rotWithShape="1">
          <a:blip r:embed="rId3">
            <a:alphaModFix/>
          </a:blip>
          <a:srcRect b="0" l="0" r="0" t="0"/>
          <a:stretch/>
        </p:blipFill>
        <p:spPr>
          <a:xfrm>
            <a:off x="4066100" y="2490220"/>
            <a:ext cx="655500" cy="655500"/>
          </a:xfrm>
          <a:prstGeom prst="rect">
            <a:avLst/>
          </a:prstGeom>
          <a:noFill/>
          <a:ln>
            <a:noFill/>
          </a:ln>
        </p:spPr>
      </p:pic>
      <p:pic>
        <p:nvPicPr>
          <p:cNvPr id="645" name="Google Shape;645;p56"/>
          <p:cNvPicPr preferRelativeResize="0"/>
          <p:nvPr/>
        </p:nvPicPr>
        <p:blipFill rotWithShape="1">
          <a:blip r:embed="rId4">
            <a:alphaModFix/>
          </a:blip>
          <a:srcRect b="0" l="0" r="0" t="0"/>
          <a:stretch/>
        </p:blipFill>
        <p:spPr>
          <a:xfrm>
            <a:off x="4961300" y="3456587"/>
            <a:ext cx="739950" cy="739950"/>
          </a:xfrm>
          <a:prstGeom prst="rect">
            <a:avLst/>
          </a:prstGeom>
          <a:noFill/>
          <a:ln>
            <a:noFill/>
          </a:ln>
        </p:spPr>
      </p:pic>
      <p:pic>
        <p:nvPicPr>
          <p:cNvPr id="646" name="Google Shape;646;p56"/>
          <p:cNvPicPr preferRelativeResize="0"/>
          <p:nvPr/>
        </p:nvPicPr>
        <p:blipFill rotWithShape="1">
          <a:blip r:embed="rId5">
            <a:alphaModFix/>
          </a:blip>
          <a:srcRect b="0" l="0" r="0" t="0"/>
          <a:stretch/>
        </p:blipFill>
        <p:spPr>
          <a:xfrm>
            <a:off x="5926876" y="4507400"/>
            <a:ext cx="655500" cy="655500"/>
          </a:xfrm>
          <a:prstGeom prst="rect">
            <a:avLst/>
          </a:prstGeom>
          <a:noFill/>
          <a:ln>
            <a:noFill/>
          </a:ln>
        </p:spPr>
      </p:pic>
      <p:cxnSp>
        <p:nvCxnSpPr>
          <p:cNvPr id="647" name="Google Shape;647;p56"/>
          <p:cNvCxnSpPr/>
          <p:nvPr/>
        </p:nvCxnSpPr>
        <p:spPr>
          <a:xfrm flipH="1" rot="10800000">
            <a:off x="507275" y="3957600"/>
            <a:ext cx="994800" cy="9600"/>
          </a:xfrm>
          <a:prstGeom prst="straightConnector1">
            <a:avLst/>
          </a:prstGeom>
          <a:noFill/>
          <a:ln cap="flat" cmpd="sng" w="19050">
            <a:solidFill>
              <a:schemeClr val="dk2"/>
            </a:solidFill>
            <a:prstDash val="solid"/>
            <a:round/>
            <a:headEnd len="sm" w="sm" type="none"/>
            <a:tailEnd len="med" w="med" type="triangle"/>
          </a:ln>
        </p:spPr>
      </p:cxnSp>
      <p:cxnSp>
        <p:nvCxnSpPr>
          <p:cNvPr id="648" name="Google Shape;648;p56"/>
          <p:cNvCxnSpPr/>
          <p:nvPr/>
        </p:nvCxnSpPr>
        <p:spPr>
          <a:xfrm>
            <a:off x="507275" y="3967200"/>
            <a:ext cx="0" cy="363600"/>
          </a:xfrm>
          <a:prstGeom prst="straightConnector1">
            <a:avLst/>
          </a:prstGeom>
          <a:noFill/>
          <a:ln cap="flat" cmpd="sng" w="19050">
            <a:solidFill>
              <a:schemeClr val="dk2"/>
            </a:solidFill>
            <a:prstDash val="solid"/>
            <a:round/>
            <a:headEnd len="sm" w="sm" type="none"/>
            <a:tailEnd len="sm" w="sm" type="none"/>
          </a:ln>
        </p:spPr>
      </p:cxnSp>
      <p:cxnSp>
        <p:nvCxnSpPr>
          <p:cNvPr id="649" name="Google Shape;649;p56"/>
          <p:cNvCxnSpPr/>
          <p:nvPr/>
        </p:nvCxnSpPr>
        <p:spPr>
          <a:xfrm>
            <a:off x="507275" y="4729200"/>
            <a:ext cx="0" cy="363600"/>
          </a:xfrm>
          <a:prstGeom prst="straightConnector1">
            <a:avLst/>
          </a:prstGeom>
          <a:noFill/>
          <a:ln cap="flat" cmpd="sng" w="19050">
            <a:solidFill>
              <a:schemeClr val="dk2"/>
            </a:solidFill>
            <a:prstDash val="solid"/>
            <a:round/>
            <a:headEnd len="sm" w="sm" type="none"/>
            <a:tailEnd len="sm" w="sm" type="none"/>
          </a:ln>
        </p:spPr>
      </p:cxnSp>
      <p:cxnSp>
        <p:nvCxnSpPr>
          <p:cNvPr id="650" name="Google Shape;650;p56"/>
          <p:cNvCxnSpPr/>
          <p:nvPr/>
        </p:nvCxnSpPr>
        <p:spPr>
          <a:xfrm flipH="1" rot="10800000">
            <a:off x="507275" y="5092800"/>
            <a:ext cx="267900" cy="9600"/>
          </a:xfrm>
          <a:prstGeom prst="straightConnector1">
            <a:avLst/>
          </a:prstGeom>
          <a:noFill/>
          <a:ln cap="flat" cmpd="sng" w="19050">
            <a:solidFill>
              <a:schemeClr val="dk2"/>
            </a:solidFill>
            <a:prstDash val="solid"/>
            <a:round/>
            <a:headEnd len="sm" w="sm" type="none"/>
            <a:tailEnd len="sm" w="sm" type="none"/>
          </a:ln>
        </p:spPr>
      </p:cxnSp>
      <p:sp>
        <p:nvSpPr>
          <p:cNvPr id="651" name="Google Shape;651;p56"/>
          <p:cNvSpPr txBox="1"/>
          <p:nvPr/>
        </p:nvSpPr>
        <p:spPr>
          <a:xfrm>
            <a:off x="-275650" y="4314600"/>
            <a:ext cx="1483500" cy="43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git add</a:t>
            </a:r>
            <a:endParaRPr b="0" i="0" sz="1800" u="none" cap="none" strike="noStrike">
              <a:solidFill>
                <a:srgbClr val="000000"/>
              </a:solidFill>
              <a:latin typeface="Open Sans"/>
              <a:ea typeface="Open Sans"/>
              <a:cs typeface="Open Sans"/>
              <a:sym typeface="Open Sans"/>
            </a:endParaRPr>
          </a:p>
        </p:txBody>
      </p:sp>
      <p:cxnSp>
        <p:nvCxnSpPr>
          <p:cNvPr id="652" name="Google Shape;652;p56"/>
          <p:cNvCxnSpPr/>
          <p:nvPr/>
        </p:nvCxnSpPr>
        <p:spPr>
          <a:xfrm flipH="1" rot="10800000">
            <a:off x="1644850" y="2675275"/>
            <a:ext cx="994800" cy="9600"/>
          </a:xfrm>
          <a:prstGeom prst="straightConnector1">
            <a:avLst/>
          </a:prstGeom>
          <a:noFill/>
          <a:ln cap="flat" cmpd="sng" w="19050">
            <a:solidFill>
              <a:schemeClr val="dk2"/>
            </a:solidFill>
            <a:prstDash val="solid"/>
            <a:round/>
            <a:headEnd len="sm" w="sm" type="none"/>
            <a:tailEnd len="med" w="med" type="triangle"/>
          </a:ln>
        </p:spPr>
      </p:cxnSp>
      <p:cxnSp>
        <p:nvCxnSpPr>
          <p:cNvPr id="653" name="Google Shape;653;p56"/>
          <p:cNvCxnSpPr/>
          <p:nvPr/>
        </p:nvCxnSpPr>
        <p:spPr>
          <a:xfrm>
            <a:off x="1644850" y="2684875"/>
            <a:ext cx="0" cy="363600"/>
          </a:xfrm>
          <a:prstGeom prst="straightConnector1">
            <a:avLst/>
          </a:prstGeom>
          <a:noFill/>
          <a:ln cap="flat" cmpd="sng" w="19050">
            <a:solidFill>
              <a:schemeClr val="dk2"/>
            </a:solidFill>
            <a:prstDash val="solid"/>
            <a:round/>
            <a:headEnd len="sm" w="sm" type="none"/>
            <a:tailEnd len="sm" w="sm" type="none"/>
          </a:ln>
        </p:spPr>
      </p:cxnSp>
      <p:cxnSp>
        <p:nvCxnSpPr>
          <p:cNvPr id="654" name="Google Shape;654;p56"/>
          <p:cNvCxnSpPr/>
          <p:nvPr/>
        </p:nvCxnSpPr>
        <p:spPr>
          <a:xfrm>
            <a:off x="1644850" y="3456575"/>
            <a:ext cx="0" cy="363600"/>
          </a:xfrm>
          <a:prstGeom prst="straightConnector1">
            <a:avLst/>
          </a:prstGeom>
          <a:noFill/>
          <a:ln cap="flat" cmpd="sng" w="19050">
            <a:solidFill>
              <a:schemeClr val="dk2"/>
            </a:solidFill>
            <a:prstDash val="solid"/>
            <a:round/>
            <a:headEnd len="sm" w="sm" type="none"/>
            <a:tailEnd len="sm" w="sm" type="none"/>
          </a:ln>
        </p:spPr>
      </p:cxnSp>
      <p:cxnSp>
        <p:nvCxnSpPr>
          <p:cNvPr id="655" name="Google Shape;655;p56"/>
          <p:cNvCxnSpPr/>
          <p:nvPr/>
        </p:nvCxnSpPr>
        <p:spPr>
          <a:xfrm flipH="1" rot="10800000">
            <a:off x="1644850" y="3821900"/>
            <a:ext cx="267900" cy="9600"/>
          </a:xfrm>
          <a:prstGeom prst="straightConnector1">
            <a:avLst/>
          </a:prstGeom>
          <a:noFill/>
          <a:ln cap="flat" cmpd="sng" w="19050">
            <a:solidFill>
              <a:schemeClr val="dk2"/>
            </a:solidFill>
            <a:prstDash val="solid"/>
            <a:round/>
            <a:headEnd len="sm" w="sm" type="none"/>
            <a:tailEnd len="sm" w="sm" type="none"/>
          </a:ln>
        </p:spPr>
      </p:cxnSp>
      <p:sp>
        <p:nvSpPr>
          <p:cNvPr id="656" name="Google Shape;656;p56"/>
          <p:cNvSpPr txBox="1"/>
          <p:nvPr/>
        </p:nvSpPr>
        <p:spPr>
          <a:xfrm>
            <a:off x="653425" y="3037988"/>
            <a:ext cx="1483500" cy="43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git commit</a:t>
            </a:r>
            <a:endParaRPr b="0" i="0" sz="1800" u="none" cap="none" strike="noStrike">
              <a:solidFill>
                <a:srgbClr val="000000"/>
              </a:solidFill>
              <a:latin typeface="Open Sans"/>
              <a:ea typeface="Open Sans"/>
              <a:cs typeface="Open Sans"/>
              <a:sym typeface="Open Sans"/>
            </a:endParaRPr>
          </a:p>
        </p:txBody>
      </p:sp>
      <p:sp>
        <p:nvSpPr>
          <p:cNvPr id="657" name="Google Shape;657;p56"/>
          <p:cNvSpPr txBox="1"/>
          <p:nvPr/>
        </p:nvSpPr>
        <p:spPr>
          <a:xfrm>
            <a:off x="254200" y="1729775"/>
            <a:ext cx="4514400" cy="43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Use the staging area to build a commit</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7"/>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Great! Let's try it.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Create a Repo</a:t>
            </a:r>
            <a:endParaRPr b="1" i="0" sz="3000" u="none" cap="none" strike="noStrike">
              <a:solidFill>
                <a:srgbClr val="000000"/>
              </a:solidFill>
              <a:latin typeface="Open Sans"/>
              <a:ea typeface="Open Sans"/>
              <a:cs typeface="Open Sans"/>
              <a:sym typeface="Open Sans"/>
            </a:endParaRPr>
          </a:p>
        </p:txBody>
      </p:sp>
      <p:sp>
        <p:nvSpPr>
          <p:cNvPr id="669" name="Google Shape;669;p58"/>
          <p:cNvSpPr txBox="1"/>
          <p:nvPr/>
        </p:nvSpPr>
        <p:spPr>
          <a:xfrm>
            <a:off x="1380450" y="2390175"/>
            <a:ext cx="6383100" cy="71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From your profile or homepage on GitHub, click New. </a:t>
            </a:r>
            <a:endParaRPr b="0" i="0" sz="1800" u="none" cap="none" strike="noStrike">
              <a:solidFill>
                <a:srgbClr val="353535"/>
              </a:solidFill>
              <a:latin typeface="Open Sans"/>
              <a:ea typeface="Open Sans"/>
              <a:cs typeface="Open Sans"/>
              <a:sym typeface="Open Sans"/>
            </a:endParaRPr>
          </a:p>
        </p:txBody>
      </p:sp>
      <p:sp>
        <p:nvSpPr>
          <p:cNvPr id="670" name="Google Shape;670;p58"/>
          <p:cNvSpPr txBox="1"/>
          <p:nvPr/>
        </p:nvSpPr>
        <p:spPr>
          <a:xfrm>
            <a:off x="292800" y="1449850"/>
            <a:ext cx="8558400" cy="82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Let's create a new repository on GitHub and work with it locally. </a:t>
            </a:r>
            <a:endParaRPr b="0" i="0" sz="1800" u="none" cap="none" strike="noStrike">
              <a:solidFill>
                <a:srgbClr val="353535"/>
              </a:solidFill>
              <a:latin typeface="Open Sans"/>
              <a:ea typeface="Open Sans"/>
              <a:cs typeface="Open Sans"/>
              <a:sym typeface="Open Sans"/>
            </a:endParaRPr>
          </a:p>
        </p:txBody>
      </p:sp>
      <p:pic>
        <p:nvPicPr>
          <p:cNvPr id="671" name="Google Shape;671;p58"/>
          <p:cNvPicPr preferRelativeResize="0"/>
          <p:nvPr/>
        </p:nvPicPr>
        <p:blipFill rotWithShape="1">
          <a:blip r:embed="rId3">
            <a:alphaModFix/>
          </a:blip>
          <a:srcRect b="30237" l="0" r="0" t="2005"/>
          <a:stretch/>
        </p:blipFill>
        <p:spPr>
          <a:xfrm>
            <a:off x="1380450" y="3250200"/>
            <a:ext cx="6383100" cy="2289725"/>
          </a:xfrm>
          <a:prstGeom prst="rect">
            <a:avLst/>
          </a:prstGeom>
          <a:noFill/>
          <a:ln cap="flat" cmpd="sng" w="19050">
            <a:solidFill>
              <a:schemeClr val="dk2"/>
            </a:solidFill>
            <a:prstDash val="solid"/>
            <a:round/>
            <a:headEnd len="sm" w="sm" type="none"/>
            <a:tailEnd len="sm" w="sm" type="none"/>
          </a:ln>
        </p:spPr>
      </p:pic>
      <p:sp>
        <p:nvSpPr>
          <p:cNvPr id="672" name="Google Shape;672;p58"/>
          <p:cNvSpPr/>
          <p:nvPr/>
        </p:nvSpPr>
        <p:spPr>
          <a:xfrm>
            <a:off x="7025725" y="3741650"/>
            <a:ext cx="525000" cy="29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9"/>
          <p:cNvSpPr txBox="1"/>
          <p:nvPr/>
        </p:nvSpPr>
        <p:spPr>
          <a:xfrm>
            <a:off x="161550" y="1853900"/>
            <a:ext cx="3552900" cy="446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Name your repository (repo) whatever you want! We chose </a:t>
            </a:r>
            <a:r>
              <a:rPr b="0" i="0" lang="en" sz="1800" u="none" cap="none" strike="noStrike">
                <a:solidFill>
                  <a:srgbClr val="353535"/>
                </a:solidFill>
                <a:latin typeface="Consolas"/>
                <a:ea typeface="Consolas"/>
                <a:cs typeface="Consolas"/>
                <a:sym typeface="Consolas"/>
              </a:rPr>
              <a:t>hello-world</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Write a sentence describing your repo.</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Select </a:t>
            </a:r>
            <a:r>
              <a:rPr b="1" i="0" lang="en" sz="1800" u="none" cap="none" strike="noStrike">
                <a:solidFill>
                  <a:srgbClr val="5EA5E5"/>
                </a:solidFill>
                <a:latin typeface="Open Sans"/>
                <a:ea typeface="Open Sans"/>
                <a:cs typeface="Open Sans"/>
                <a:sym typeface="Open Sans"/>
              </a:rPr>
              <a:t>Initialize this repository with a README</a:t>
            </a:r>
            <a:r>
              <a:rPr b="0" i="0" lang="en" sz="1800" u="none" cap="none" strike="noStrike">
                <a:solidFill>
                  <a:srgbClr val="353535"/>
                </a:solidFill>
                <a:latin typeface="Open Sans"/>
                <a:ea typeface="Open Sans"/>
                <a:cs typeface="Open Sans"/>
                <a:sym typeface="Open Sans"/>
              </a:rPr>
              <a:t>. </a:t>
            </a:r>
            <a:endParaRPr b="1" i="0" sz="1800" u="none" cap="none" strike="noStrike">
              <a:solidFill>
                <a:srgbClr val="5EA5E5"/>
              </a:solidFill>
              <a:latin typeface="Open Sans"/>
              <a:ea typeface="Open Sans"/>
              <a:cs typeface="Open Sans"/>
              <a:sym typeface="Open Sans"/>
            </a:endParaRPr>
          </a:p>
        </p:txBody>
      </p:sp>
      <p:sp>
        <p:nvSpPr>
          <p:cNvPr id="678" name="Google Shape;678;p5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Create a Repo</a:t>
            </a:r>
            <a:endParaRPr b="1" i="0" sz="3000" u="none" cap="none" strike="noStrike">
              <a:solidFill>
                <a:srgbClr val="000000"/>
              </a:solidFill>
              <a:latin typeface="Open Sans"/>
              <a:ea typeface="Open Sans"/>
              <a:cs typeface="Open Sans"/>
              <a:sym typeface="Open Sans"/>
            </a:endParaRPr>
          </a:p>
        </p:txBody>
      </p:sp>
      <p:grpSp>
        <p:nvGrpSpPr>
          <p:cNvPr id="679" name="Google Shape;679;p59"/>
          <p:cNvGrpSpPr/>
          <p:nvPr/>
        </p:nvGrpSpPr>
        <p:grpSpPr>
          <a:xfrm>
            <a:off x="3842451" y="1850800"/>
            <a:ext cx="5060975" cy="4096049"/>
            <a:chOff x="3842451" y="2155600"/>
            <a:chExt cx="5060975" cy="4096049"/>
          </a:xfrm>
        </p:grpSpPr>
        <p:pic>
          <p:nvPicPr>
            <p:cNvPr id="680" name="Google Shape;680;p59"/>
            <p:cNvPicPr preferRelativeResize="0"/>
            <p:nvPr/>
          </p:nvPicPr>
          <p:blipFill rotWithShape="1">
            <a:blip r:embed="rId3">
              <a:alphaModFix/>
            </a:blip>
            <a:srcRect b="0" l="0" r="0" t="0"/>
            <a:stretch/>
          </p:blipFill>
          <p:spPr>
            <a:xfrm>
              <a:off x="3842451" y="2155600"/>
              <a:ext cx="5060975" cy="4096049"/>
            </a:xfrm>
            <a:prstGeom prst="rect">
              <a:avLst/>
            </a:prstGeom>
            <a:noFill/>
            <a:ln cap="flat" cmpd="sng" w="19050">
              <a:solidFill>
                <a:schemeClr val="dk2"/>
              </a:solidFill>
              <a:prstDash val="solid"/>
              <a:round/>
              <a:headEnd len="sm" w="sm" type="none"/>
              <a:tailEnd len="sm" w="sm" type="none"/>
            </a:ln>
          </p:spPr>
        </p:pic>
        <p:sp>
          <p:nvSpPr>
            <p:cNvPr id="681" name="Google Shape;681;p59"/>
            <p:cNvSpPr/>
            <p:nvPr/>
          </p:nvSpPr>
          <p:spPr>
            <a:xfrm>
              <a:off x="5160450" y="2947225"/>
              <a:ext cx="1731300" cy="44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59"/>
            <p:cNvSpPr/>
            <p:nvPr/>
          </p:nvSpPr>
          <p:spPr>
            <a:xfrm>
              <a:off x="3987650" y="4924200"/>
              <a:ext cx="4411800" cy="82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3" name="Google Shape;683;p59"/>
          <p:cNvSpPr/>
          <p:nvPr/>
        </p:nvSpPr>
        <p:spPr>
          <a:xfrm>
            <a:off x="3942975" y="3301425"/>
            <a:ext cx="4657800" cy="44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0"/>
          <p:cNvSpPr txBox="1"/>
          <p:nvPr/>
        </p:nvSpPr>
        <p:spPr>
          <a:xfrm>
            <a:off x="161550" y="2463500"/>
            <a:ext cx="3552900" cy="4466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If this were a code project, you would usually add a .gitignore and/or a license but you don't need to.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Click </a:t>
            </a:r>
            <a:r>
              <a:rPr b="1" i="0" lang="en" sz="1800" u="none" cap="none" strike="noStrike">
                <a:solidFill>
                  <a:srgbClr val="5EA5E5"/>
                </a:solidFill>
                <a:latin typeface="Open Sans"/>
                <a:ea typeface="Open Sans"/>
                <a:cs typeface="Open Sans"/>
                <a:sym typeface="Open Sans"/>
              </a:rPr>
              <a:t>Create repository.  </a:t>
            </a:r>
            <a:endParaRPr b="1" i="0" sz="1800" u="none" cap="none" strike="noStrike">
              <a:solidFill>
                <a:srgbClr val="5EA5E5"/>
              </a:solidFill>
              <a:latin typeface="Open Sans"/>
              <a:ea typeface="Open Sans"/>
              <a:cs typeface="Open Sans"/>
              <a:sym typeface="Open Sans"/>
            </a:endParaRPr>
          </a:p>
        </p:txBody>
      </p:sp>
      <p:sp>
        <p:nvSpPr>
          <p:cNvPr id="689" name="Google Shape;689;p6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Create a Repo</a:t>
            </a:r>
            <a:endParaRPr b="1" i="0" sz="3000" u="none" cap="none" strike="noStrike">
              <a:solidFill>
                <a:srgbClr val="000000"/>
              </a:solidFill>
              <a:latin typeface="Open Sans"/>
              <a:ea typeface="Open Sans"/>
              <a:cs typeface="Open Sans"/>
              <a:sym typeface="Open Sans"/>
            </a:endParaRPr>
          </a:p>
        </p:txBody>
      </p:sp>
      <p:grpSp>
        <p:nvGrpSpPr>
          <p:cNvPr id="690" name="Google Shape;690;p60"/>
          <p:cNvGrpSpPr/>
          <p:nvPr/>
        </p:nvGrpSpPr>
        <p:grpSpPr>
          <a:xfrm>
            <a:off x="3842451" y="1850800"/>
            <a:ext cx="5060975" cy="4096049"/>
            <a:chOff x="3842451" y="2155600"/>
            <a:chExt cx="5060975" cy="4096049"/>
          </a:xfrm>
        </p:grpSpPr>
        <p:pic>
          <p:nvPicPr>
            <p:cNvPr id="691" name="Google Shape;691;p60"/>
            <p:cNvPicPr preferRelativeResize="0"/>
            <p:nvPr/>
          </p:nvPicPr>
          <p:blipFill rotWithShape="1">
            <a:blip r:embed="rId3">
              <a:alphaModFix/>
            </a:blip>
            <a:srcRect b="0" l="0" r="0" t="0"/>
            <a:stretch/>
          </p:blipFill>
          <p:spPr>
            <a:xfrm>
              <a:off x="3842451" y="2155600"/>
              <a:ext cx="5060975" cy="4096049"/>
            </a:xfrm>
            <a:prstGeom prst="rect">
              <a:avLst/>
            </a:prstGeom>
            <a:noFill/>
            <a:ln cap="flat" cmpd="sng" w="19050">
              <a:solidFill>
                <a:schemeClr val="dk2"/>
              </a:solidFill>
              <a:prstDash val="solid"/>
              <a:round/>
              <a:headEnd len="sm" w="sm" type="none"/>
              <a:tailEnd len="sm" w="sm" type="none"/>
            </a:ln>
          </p:spPr>
        </p:pic>
        <p:sp>
          <p:nvSpPr>
            <p:cNvPr id="692" name="Google Shape;692;p60"/>
            <p:cNvSpPr/>
            <p:nvPr/>
          </p:nvSpPr>
          <p:spPr>
            <a:xfrm>
              <a:off x="3987650" y="5795425"/>
              <a:ext cx="1083300" cy="36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1"/>
          <p:cNvSpPr txBox="1"/>
          <p:nvPr/>
        </p:nvSpPr>
        <p:spPr>
          <a:xfrm>
            <a:off x="775500" y="1756275"/>
            <a:ext cx="7593000" cy="568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1000"/>
              </a:spcAft>
              <a:buClr>
                <a:srgbClr val="353535"/>
              </a:buClr>
              <a:buSzPts val="1800"/>
              <a:buFont typeface="Open Sans"/>
              <a:buAutoNum type="arabicPeriod" startAt="7"/>
            </a:pPr>
            <a:r>
              <a:rPr b="0" i="0" lang="en" sz="1800" u="none" cap="none" strike="noStrike">
                <a:solidFill>
                  <a:srgbClr val="353535"/>
                </a:solidFill>
                <a:latin typeface="Open Sans"/>
                <a:ea typeface="Open Sans"/>
                <a:cs typeface="Open Sans"/>
                <a:sym typeface="Open Sans"/>
              </a:rPr>
              <a:t>You will be redirected to the homepage for your new repository!  </a:t>
            </a:r>
            <a:endParaRPr b="0" i="0" sz="1800" u="none" cap="none" strike="noStrike">
              <a:solidFill>
                <a:srgbClr val="353535"/>
              </a:solidFill>
              <a:latin typeface="Open Sans"/>
              <a:ea typeface="Open Sans"/>
              <a:cs typeface="Open Sans"/>
              <a:sym typeface="Open Sans"/>
            </a:endParaRPr>
          </a:p>
        </p:txBody>
      </p:sp>
      <p:sp>
        <p:nvSpPr>
          <p:cNvPr id="698" name="Google Shape;698;p6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Create a Repo</a:t>
            </a:r>
            <a:endParaRPr b="1" i="0" sz="3000" u="none" cap="none" strike="noStrike">
              <a:solidFill>
                <a:srgbClr val="000000"/>
              </a:solidFill>
              <a:latin typeface="Open Sans"/>
              <a:ea typeface="Open Sans"/>
              <a:cs typeface="Open Sans"/>
              <a:sym typeface="Open Sans"/>
            </a:endParaRPr>
          </a:p>
        </p:txBody>
      </p:sp>
      <p:pic>
        <p:nvPicPr>
          <p:cNvPr id="699" name="Google Shape;699;p61"/>
          <p:cNvPicPr preferRelativeResize="0"/>
          <p:nvPr/>
        </p:nvPicPr>
        <p:blipFill rotWithShape="1">
          <a:blip r:embed="rId3">
            <a:alphaModFix/>
          </a:blip>
          <a:srcRect b="0" l="0" r="0" t="0"/>
          <a:stretch/>
        </p:blipFill>
        <p:spPr>
          <a:xfrm>
            <a:off x="1466424" y="2474800"/>
            <a:ext cx="6211151" cy="36481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8"/>
          <p:cNvPicPr preferRelativeResize="0"/>
          <p:nvPr/>
        </p:nvPicPr>
        <p:blipFill rotWithShape="1">
          <a:blip r:embed="rId3">
            <a:alphaModFix/>
          </a:blip>
          <a:srcRect b="0" l="0" r="0" t="0"/>
          <a:stretch/>
        </p:blipFill>
        <p:spPr>
          <a:xfrm>
            <a:off x="1343550" y="2669258"/>
            <a:ext cx="390525" cy="228600"/>
          </a:xfrm>
          <a:prstGeom prst="rect">
            <a:avLst/>
          </a:prstGeom>
          <a:noFill/>
          <a:ln>
            <a:noFill/>
          </a:ln>
        </p:spPr>
      </p:pic>
      <p:sp>
        <p:nvSpPr>
          <p:cNvPr id="180" name="Google Shape;180;p8"/>
          <p:cNvSpPr/>
          <p:nvPr/>
        </p:nvSpPr>
        <p:spPr>
          <a:xfrm>
            <a:off x="1860925" y="4298050"/>
            <a:ext cx="2465400" cy="2928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1766450" y="4779825"/>
            <a:ext cx="349500" cy="34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11861f065df_0_9"/>
          <p:cNvSpPr txBox="1"/>
          <p:nvPr/>
        </p:nvSpPr>
        <p:spPr>
          <a:xfrm>
            <a:off x="775500" y="1123375"/>
            <a:ext cx="7593000" cy="56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None/>
            </a:pPr>
            <a:r>
              <a:rPr lang="en" sz="1800">
                <a:solidFill>
                  <a:srgbClr val="353535"/>
                </a:solidFill>
                <a:latin typeface="Open Sans"/>
                <a:ea typeface="Open Sans"/>
                <a:cs typeface="Open Sans"/>
                <a:sym typeface="Open Sans"/>
              </a:rPr>
              <a:t>To make accessing your Github repository’s secure </a:t>
            </a:r>
            <a:r>
              <a:rPr lang="en" sz="1800">
                <a:solidFill>
                  <a:srgbClr val="353535"/>
                </a:solidFill>
                <a:latin typeface="Open Sans"/>
                <a:ea typeface="Open Sans"/>
                <a:cs typeface="Open Sans"/>
                <a:sym typeface="Open Sans"/>
              </a:rPr>
              <a:t>and</a:t>
            </a:r>
            <a:r>
              <a:rPr lang="en" sz="1800">
                <a:solidFill>
                  <a:srgbClr val="353535"/>
                </a:solidFill>
                <a:latin typeface="Open Sans"/>
                <a:ea typeface="Open Sans"/>
                <a:cs typeface="Open Sans"/>
                <a:sym typeface="Open Sans"/>
              </a:rPr>
              <a:t> so that you don’t have to enter a password/PIT everytime, we will set up SSH key access!</a:t>
            </a:r>
            <a:endParaRPr b="0" i="0" sz="1800" u="none" cap="none" strike="noStrike">
              <a:solidFill>
                <a:srgbClr val="353535"/>
              </a:solidFill>
              <a:latin typeface="Open Sans"/>
              <a:ea typeface="Open Sans"/>
              <a:cs typeface="Open Sans"/>
              <a:sym typeface="Open Sans"/>
            </a:endParaRPr>
          </a:p>
        </p:txBody>
      </p:sp>
      <p:sp>
        <p:nvSpPr>
          <p:cNvPr id="705" name="Google Shape;705;g11861f065df_0_9"/>
          <p:cNvSpPr txBox="1"/>
          <p:nvPr/>
        </p:nvSpPr>
        <p:spPr>
          <a:xfrm>
            <a:off x="161550" y="39342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3000">
                <a:latin typeface="Open Sans"/>
                <a:ea typeface="Open Sans"/>
                <a:cs typeface="Open Sans"/>
                <a:sym typeface="Open Sans"/>
              </a:rPr>
              <a:t>Fun with SSH Keys!</a:t>
            </a:r>
            <a:endParaRPr b="1" i="0" sz="3000" u="none" cap="none" strike="noStrike">
              <a:solidFill>
                <a:srgbClr val="000000"/>
              </a:solidFill>
              <a:latin typeface="Open Sans"/>
              <a:ea typeface="Open Sans"/>
              <a:cs typeface="Open Sans"/>
              <a:sym typeface="Open Sans"/>
            </a:endParaRPr>
          </a:p>
        </p:txBody>
      </p:sp>
      <p:pic>
        <p:nvPicPr>
          <p:cNvPr id="706" name="Google Shape;706;g11861f065df_0_9"/>
          <p:cNvPicPr preferRelativeResize="0"/>
          <p:nvPr/>
        </p:nvPicPr>
        <p:blipFill>
          <a:blip r:embed="rId3">
            <a:alphaModFix/>
          </a:blip>
          <a:stretch>
            <a:fillRect/>
          </a:stretch>
        </p:blipFill>
        <p:spPr>
          <a:xfrm>
            <a:off x="1115925" y="2864150"/>
            <a:ext cx="6821574" cy="3908799"/>
          </a:xfrm>
          <a:prstGeom prst="rect">
            <a:avLst/>
          </a:prstGeom>
          <a:noFill/>
          <a:ln>
            <a:noFill/>
          </a:ln>
        </p:spPr>
      </p:pic>
      <p:sp>
        <p:nvSpPr>
          <p:cNvPr id="707" name="Google Shape;707;g11861f065df_0_9"/>
          <p:cNvSpPr/>
          <p:nvPr/>
        </p:nvSpPr>
        <p:spPr>
          <a:xfrm>
            <a:off x="2238775" y="1810863"/>
            <a:ext cx="4694700" cy="9651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Open Sans"/>
                <a:ea typeface="Open Sans"/>
                <a:cs typeface="Open Sans"/>
                <a:sym typeface="Open Sans"/>
              </a:rPr>
              <a:t>https://docs.github.com/en/authentication/connecting-to-github-with-ssh</a:t>
            </a:r>
            <a:endParaRPr b="1" i="0" sz="1800" u="none" cap="none" strike="noStrike">
              <a:solidFill>
                <a:schemeClr val="lt1"/>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2"/>
          <p:cNvSpPr txBox="1"/>
          <p:nvPr/>
        </p:nvSpPr>
        <p:spPr>
          <a:xfrm>
            <a:off x="228550" y="2364425"/>
            <a:ext cx="3970200" cy="2352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8"/>
            </a:pPr>
            <a:r>
              <a:rPr b="0" i="0" lang="en" sz="1800" u="none" cap="none" strike="noStrike">
                <a:solidFill>
                  <a:srgbClr val="353535"/>
                </a:solidFill>
                <a:latin typeface="Open Sans"/>
                <a:ea typeface="Open Sans"/>
                <a:cs typeface="Open Sans"/>
                <a:sym typeface="Open Sans"/>
              </a:rPr>
              <a:t>Click </a:t>
            </a:r>
            <a:r>
              <a:rPr b="1" i="0" lang="en" sz="1800" u="none" cap="none" strike="noStrike">
                <a:solidFill>
                  <a:srgbClr val="5EA5E5"/>
                </a:solidFill>
                <a:latin typeface="Open Sans"/>
                <a:ea typeface="Open Sans"/>
                <a:cs typeface="Open Sans"/>
                <a:sym typeface="Open Sans"/>
              </a:rPr>
              <a:t>Clone or download</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353535"/>
              </a:buClr>
              <a:buSzPts val="1800"/>
              <a:buFont typeface="Open Sans"/>
              <a:buAutoNum type="arabicPeriod" startAt="8"/>
            </a:pPr>
            <a:r>
              <a:rPr b="0" i="0" lang="en" sz="1800" u="none" cap="none" strike="noStrike">
                <a:solidFill>
                  <a:srgbClr val="353535"/>
                </a:solidFill>
                <a:latin typeface="Open Sans"/>
                <a:ea typeface="Open Sans"/>
                <a:cs typeface="Open Sans"/>
                <a:sym typeface="Open Sans"/>
              </a:rPr>
              <a:t>Then click the clipboard symbol to copy the address of your repo. </a:t>
            </a:r>
            <a:endParaRPr b="0" i="0" sz="1800" u="none" cap="none" strike="noStrike">
              <a:solidFill>
                <a:srgbClr val="353535"/>
              </a:solidFill>
              <a:latin typeface="Open Sans"/>
              <a:ea typeface="Open Sans"/>
              <a:cs typeface="Open Sans"/>
              <a:sym typeface="Open Sans"/>
            </a:endParaRPr>
          </a:p>
        </p:txBody>
      </p:sp>
      <p:sp>
        <p:nvSpPr>
          <p:cNvPr id="713" name="Google Shape;713;p6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Clone Your Repo</a:t>
            </a:r>
            <a:endParaRPr b="1" i="0" sz="3000" u="none" cap="none" strike="noStrike">
              <a:solidFill>
                <a:srgbClr val="000000"/>
              </a:solidFill>
              <a:latin typeface="Open Sans"/>
              <a:ea typeface="Open Sans"/>
              <a:cs typeface="Open Sans"/>
              <a:sym typeface="Open Sans"/>
            </a:endParaRPr>
          </a:p>
        </p:txBody>
      </p:sp>
      <p:grpSp>
        <p:nvGrpSpPr>
          <p:cNvPr id="714" name="Google Shape;714;p62"/>
          <p:cNvGrpSpPr/>
          <p:nvPr/>
        </p:nvGrpSpPr>
        <p:grpSpPr>
          <a:xfrm>
            <a:off x="4255525" y="2364433"/>
            <a:ext cx="4676775" cy="2352675"/>
            <a:chOff x="4407925" y="2364433"/>
            <a:chExt cx="4676775" cy="2352675"/>
          </a:xfrm>
        </p:grpSpPr>
        <p:pic>
          <p:nvPicPr>
            <p:cNvPr id="715" name="Google Shape;715;p62"/>
            <p:cNvPicPr preferRelativeResize="0"/>
            <p:nvPr/>
          </p:nvPicPr>
          <p:blipFill rotWithShape="1">
            <a:blip r:embed="rId3">
              <a:alphaModFix/>
            </a:blip>
            <a:srcRect b="0" l="0" r="0" t="0"/>
            <a:stretch/>
          </p:blipFill>
          <p:spPr>
            <a:xfrm>
              <a:off x="4407925" y="2364433"/>
              <a:ext cx="4676775" cy="2352675"/>
            </a:xfrm>
            <a:prstGeom prst="rect">
              <a:avLst/>
            </a:prstGeom>
            <a:noFill/>
            <a:ln cap="flat" cmpd="sng" w="19050">
              <a:solidFill>
                <a:schemeClr val="dk2"/>
              </a:solidFill>
              <a:prstDash val="solid"/>
              <a:round/>
              <a:headEnd len="sm" w="sm" type="none"/>
              <a:tailEnd len="sm" w="sm" type="none"/>
            </a:ln>
          </p:spPr>
        </p:pic>
        <p:sp>
          <p:nvSpPr>
            <p:cNvPr id="716" name="Google Shape;716;p62"/>
            <p:cNvSpPr/>
            <p:nvPr/>
          </p:nvSpPr>
          <p:spPr>
            <a:xfrm>
              <a:off x="7182100" y="2478100"/>
              <a:ext cx="1440900" cy="37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2"/>
            <p:cNvSpPr/>
            <p:nvPr/>
          </p:nvSpPr>
          <p:spPr>
            <a:xfrm>
              <a:off x="8008625" y="3483350"/>
              <a:ext cx="458100" cy="37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3"/>
          <p:cNvSpPr txBox="1"/>
          <p:nvPr/>
        </p:nvSpPr>
        <p:spPr>
          <a:xfrm>
            <a:off x="161550" y="1731904"/>
            <a:ext cx="8820900" cy="63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1000"/>
              </a:spcAft>
              <a:buClr>
                <a:srgbClr val="353535"/>
              </a:buClr>
              <a:buSzPts val="1800"/>
              <a:buFont typeface="Open Sans"/>
              <a:buAutoNum type="arabicPeriod" startAt="10"/>
            </a:pPr>
            <a:r>
              <a:rPr b="0" i="0" lang="en" sz="1800" u="none" cap="none" strike="noStrike">
                <a:solidFill>
                  <a:srgbClr val="353535"/>
                </a:solidFill>
                <a:latin typeface="Open Sans"/>
                <a:ea typeface="Open Sans"/>
                <a:cs typeface="Open Sans"/>
                <a:sym typeface="Open Sans"/>
              </a:rPr>
              <a:t>Back in the terminal, type </a:t>
            </a:r>
            <a:r>
              <a:rPr b="0" i="0" lang="en" sz="1800" u="none" cap="none" strike="noStrike">
                <a:solidFill>
                  <a:srgbClr val="353535"/>
                </a:solidFill>
                <a:latin typeface="Courier New"/>
                <a:ea typeface="Courier New"/>
                <a:cs typeface="Courier New"/>
                <a:sym typeface="Courier New"/>
              </a:rPr>
              <a:t>git clone</a:t>
            </a:r>
            <a:r>
              <a:rPr b="0" i="0" lang="en" sz="1800" u="none" cap="none" strike="noStrike">
                <a:solidFill>
                  <a:srgbClr val="353535"/>
                </a:solidFill>
                <a:latin typeface="Open Sans"/>
                <a:ea typeface="Open Sans"/>
                <a:cs typeface="Open Sans"/>
                <a:sym typeface="Open Sans"/>
              </a:rPr>
              <a:t> then paste the address of your repo. </a:t>
            </a:r>
            <a:endParaRPr b="0" i="0" sz="1800" u="none" cap="none" strike="noStrike">
              <a:solidFill>
                <a:srgbClr val="353535"/>
              </a:solidFill>
              <a:latin typeface="Open Sans"/>
              <a:ea typeface="Open Sans"/>
              <a:cs typeface="Open Sans"/>
              <a:sym typeface="Open Sans"/>
            </a:endParaRPr>
          </a:p>
        </p:txBody>
      </p:sp>
      <p:sp>
        <p:nvSpPr>
          <p:cNvPr id="723" name="Google Shape;723;p6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Clone Your Repo</a:t>
            </a:r>
            <a:endParaRPr b="1" i="0" sz="3000" u="none" cap="none" strike="noStrike">
              <a:solidFill>
                <a:srgbClr val="000000"/>
              </a:solidFill>
              <a:latin typeface="Open Sans"/>
              <a:ea typeface="Open Sans"/>
              <a:cs typeface="Open Sans"/>
              <a:sym typeface="Open Sans"/>
            </a:endParaRPr>
          </a:p>
        </p:txBody>
      </p:sp>
      <p:pic>
        <p:nvPicPr>
          <p:cNvPr id="724" name="Google Shape;724;p63"/>
          <p:cNvPicPr preferRelativeResize="0"/>
          <p:nvPr/>
        </p:nvPicPr>
        <p:blipFill rotWithShape="1">
          <a:blip r:embed="rId3">
            <a:alphaModFix/>
          </a:blip>
          <a:srcRect b="0" l="0" r="0" t="0"/>
          <a:stretch/>
        </p:blipFill>
        <p:spPr>
          <a:xfrm>
            <a:off x="152401" y="2432532"/>
            <a:ext cx="8839198" cy="1075989"/>
          </a:xfrm>
          <a:prstGeom prst="rect">
            <a:avLst/>
          </a:prstGeom>
          <a:noFill/>
          <a:ln cap="flat" cmpd="sng" w="19050">
            <a:solidFill>
              <a:schemeClr val="dk2"/>
            </a:solidFill>
            <a:prstDash val="solid"/>
            <a:round/>
            <a:headEnd len="sm" w="sm" type="none"/>
            <a:tailEnd len="sm" w="sm" type="none"/>
          </a:ln>
        </p:spPr>
      </p:pic>
      <p:sp>
        <p:nvSpPr>
          <p:cNvPr id="725" name="Google Shape;725;p63"/>
          <p:cNvSpPr txBox="1"/>
          <p:nvPr/>
        </p:nvSpPr>
        <p:spPr>
          <a:xfrm>
            <a:off x="161550" y="3722848"/>
            <a:ext cx="8820900" cy="63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You will see output like this: </a:t>
            </a:r>
            <a:endParaRPr b="0" i="0" sz="1800" u="none" cap="none" strike="noStrike">
              <a:solidFill>
                <a:srgbClr val="353535"/>
              </a:solidFill>
              <a:latin typeface="Open Sans"/>
              <a:ea typeface="Open Sans"/>
              <a:cs typeface="Open Sans"/>
              <a:sym typeface="Open Sans"/>
            </a:endParaRPr>
          </a:p>
        </p:txBody>
      </p:sp>
      <p:pic>
        <p:nvPicPr>
          <p:cNvPr id="726" name="Google Shape;726;p63"/>
          <p:cNvPicPr preferRelativeResize="0"/>
          <p:nvPr/>
        </p:nvPicPr>
        <p:blipFill rotWithShape="1">
          <a:blip r:embed="rId4">
            <a:alphaModFix/>
          </a:blip>
          <a:srcRect b="17471" l="0" r="0" t="0"/>
          <a:stretch/>
        </p:blipFill>
        <p:spPr>
          <a:xfrm>
            <a:off x="117375" y="4271075"/>
            <a:ext cx="8909250" cy="1984150"/>
          </a:xfrm>
          <a:prstGeom prst="rect">
            <a:avLst/>
          </a:prstGeom>
          <a:noFill/>
          <a:ln cap="flat" cmpd="sng" w="19050">
            <a:solidFill>
              <a:schemeClr val="dk2"/>
            </a:solidFill>
            <a:prstDash val="solid"/>
            <a:round/>
            <a:headEnd len="sm" w="sm" type="none"/>
            <a:tailEnd len="sm" w="sm" type="none"/>
          </a:ln>
        </p:spPr>
      </p:pic>
      <p:sp>
        <p:nvSpPr>
          <p:cNvPr id="727" name="Google Shape;727;p63"/>
          <p:cNvSpPr/>
          <p:nvPr/>
        </p:nvSpPr>
        <p:spPr>
          <a:xfrm>
            <a:off x="1530900" y="2648575"/>
            <a:ext cx="6846000" cy="42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Your Repo</a:t>
            </a:r>
            <a:endParaRPr b="1" i="0" sz="3000" u="none" cap="none" strike="noStrike">
              <a:solidFill>
                <a:srgbClr val="000000"/>
              </a:solidFill>
              <a:latin typeface="Open Sans"/>
              <a:ea typeface="Open Sans"/>
              <a:cs typeface="Open Sans"/>
              <a:sym typeface="Open Sans"/>
            </a:endParaRPr>
          </a:p>
        </p:txBody>
      </p:sp>
      <p:sp>
        <p:nvSpPr>
          <p:cNvPr id="733" name="Google Shape;733;p64"/>
          <p:cNvSpPr txBox="1"/>
          <p:nvPr/>
        </p:nvSpPr>
        <p:spPr>
          <a:xfrm>
            <a:off x="161550" y="1979678"/>
            <a:ext cx="8820900" cy="1596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It's important to note that you did not simply download the code. You cloned a Git repo. A git repo comes with a special folder called </a:t>
            </a:r>
            <a:r>
              <a:rPr b="1" i="0" lang="en" sz="1800" u="none" cap="none" strike="noStrike">
                <a:solidFill>
                  <a:srgbClr val="353535"/>
                </a:solidFill>
                <a:latin typeface="Consolas"/>
                <a:ea typeface="Consolas"/>
                <a:cs typeface="Consolas"/>
                <a:sym typeface="Consolas"/>
              </a:rPr>
              <a:t>.git</a:t>
            </a:r>
            <a:r>
              <a:rPr b="0" i="0" lang="en" sz="1800" u="none" cap="none" strike="noStrike">
                <a:solidFill>
                  <a:srgbClr val="353535"/>
                </a:solidFill>
                <a:latin typeface="Open Sans"/>
                <a:ea typeface="Open Sans"/>
                <a:cs typeface="Open Sans"/>
                <a:sym typeface="Open Sans"/>
              </a:rPr>
              <a:t>. You don't need to know a lot about this folder. Just keep in mind that it connects your local project to the project on GitHub.  </a:t>
            </a:r>
            <a:endParaRPr b="0" i="0" sz="1800" u="none" cap="none" strike="noStrike">
              <a:solidFill>
                <a:srgbClr val="353535"/>
              </a:solidFill>
              <a:latin typeface="Open Sans"/>
              <a:ea typeface="Open Sans"/>
              <a:cs typeface="Open Sans"/>
              <a:sym typeface="Open Sans"/>
            </a:endParaRPr>
          </a:p>
        </p:txBody>
      </p:sp>
      <p:pic>
        <p:nvPicPr>
          <p:cNvPr id="734" name="Google Shape;734;p64"/>
          <p:cNvPicPr preferRelativeResize="0"/>
          <p:nvPr/>
        </p:nvPicPr>
        <p:blipFill rotWithShape="1">
          <a:blip r:embed="rId3">
            <a:alphaModFix/>
          </a:blip>
          <a:srcRect b="0" l="0" r="0" t="0"/>
          <a:stretch/>
        </p:blipFill>
        <p:spPr>
          <a:xfrm>
            <a:off x="152400" y="4048533"/>
            <a:ext cx="8839203" cy="1328377"/>
          </a:xfrm>
          <a:prstGeom prst="rect">
            <a:avLst/>
          </a:prstGeom>
          <a:noFill/>
          <a:ln cap="flat" cmpd="sng" w="19050">
            <a:solidFill>
              <a:schemeClr val="dk2"/>
            </a:solidFill>
            <a:prstDash val="solid"/>
            <a:round/>
            <a:headEnd len="sm" w="sm" type="none"/>
            <a:tailEnd len="sm" w="sm" type="none"/>
          </a:ln>
        </p:spPr>
      </p:pic>
      <p:sp>
        <p:nvSpPr>
          <p:cNvPr id="735" name="Google Shape;735;p64"/>
          <p:cNvSpPr/>
          <p:nvPr/>
        </p:nvSpPr>
        <p:spPr>
          <a:xfrm>
            <a:off x="3616025" y="4676100"/>
            <a:ext cx="759300" cy="42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sp>
        <p:nvSpPr>
          <p:cNvPr id="741" name="Google Shape;741;p65"/>
          <p:cNvSpPr txBox="1"/>
          <p:nvPr/>
        </p:nvSpPr>
        <p:spPr>
          <a:xfrm>
            <a:off x="161550" y="2941003"/>
            <a:ext cx="8820900" cy="159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p:txBody>
      </p:sp>
      <p:pic>
        <p:nvPicPr>
          <p:cNvPr id="742" name="Google Shape;742;p65"/>
          <p:cNvPicPr preferRelativeResize="0"/>
          <p:nvPr/>
        </p:nvPicPr>
        <p:blipFill rotWithShape="1">
          <a:blip r:embed="rId3">
            <a:alphaModFix/>
          </a:blip>
          <a:srcRect b="0" l="0" r="0" t="0"/>
          <a:stretch/>
        </p:blipFill>
        <p:spPr>
          <a:xfrm>
            <a:off x="152400" y="3606278"/>
            <a:ext cx="8839202" cy="1776875"/>
          </a:xfrm>
          <a:prstGeom prst="rect">
            <a:avLst/>
          </a:prstGeom>
          <a:noFill/>
          <a:ln cap="flat" cmpd="sng" w="19050">
            <a:solidFill>
              <a:schemeClr val="dk2"/>
            </a:solidFill>
            <a:prstDash val="solid"/>
            <a:round/>
            <a:headEnd len="sm" w="sm" type="none"/>
            <a:tailEnd len="sm" w="sm" type="none"/>
          </a:ln>
        </p:spPr>
      </p:pic>
      <p:sp>
        <p:nvSpPr>
          <p:cNvPr id="743" name="Google Shape;743;p65"/>
          <p:cNvSpPr txBox="1"/>
          <p:nvPr/>
        </p:nvSpPr>
        <p:spPr>
          <a:xfrm>
            <a:off x="196050" y="1908665"/>
            <a:ext cx="8751900" cy="1225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Change directory into the repo you cloned by typing the command below.</a:t>
            </a:r>
            <a:endParaRPr b="0" i="0" sz="1800" u="none" cap="none" strike="noStrike">
              <a:solidFill>
                <a:srgbClr val="353535"/>
              </a:solidFill>
              <a:latin typeface="Open Sans"/>
              <a:ea typeface="Open Sans"/>
              <a:cs typeface="Open Sans"/>
              <a:sym typeface="Open Sans"/>
            </a:endParaRPr>
          </a:p>
          <a:p>
            <a:pPr indent="0" lvl="0" marL="457200" marR="0" rtl="0" algn="l">
              <a:lnSpc>
                <a:spcPct val="150000"/>
              </a:lnSpc>
              <a:spcBef>
                <a:spcPts val="1000"/>
              </a:spcBef>
              <a:spcAft>
                <a:spcPts val="1000"/>
              </a:spcAft>
              <a:buClr>
                <a:srgbClr val="000000"/>
              </a:buClr>
              <a:buSzPts val="1800"/>
              <a:buFont typeface="Arial"/>
              <a:buNone/>
            </a:pPr>
            <a:r>
              <a:rPr b="1" i="0" lang="en" sz="1800" u="none" cap="none" strike="noStrike">
                <a:solidFill>
                  <a:srgbClr val="353535"/>
                </a:solidFill>
                <a:latin typeface="Open Sans"/>
                <a:ea typeface="Open Sans"/>
                <a:cs typeface="Open Sans"/>
                <a:sym typeface="Open Sans"/>
              </a:rPr>
              <a:t>Note: </a:t>
            </a:r>
            <a:r>
              <a:rPr b="0" i="0" lang="en" sz="1800" u="none" cap="none" strike="noStrike">
                <a:solidFill>
                  <a:srgbClr val="353535"/>
                </a:solidFill>
                <a:latin typeface="Open Sans"/>
                <a:ea typeface="Open Sans"/>
                <a:cs typeface="Open Sans"/>
                <a:sym typeface="Open Sans"/>
              </a:rPr>
              <a:t>If you did not name your repo hello-world, you should substitute hello-world with the name of your repo. </a:t>
            </a:r>
            <a:endParaRPr b="0" i="0" sz="1800" u="none" cap="none" strike="noStrike">
              <a:solidFill>
                <a:srgbClr val="353535"/>
              </a:solidFill>
              <a:latin typeface="Open Sans"/>
              <a:ea typeface="Open Sans"/>
              <a:cs typeface="Open Sans"/>
              <a:sym typeface="Open Sans"/>
            </a:endParaRPr>
          </a:p>
        </p:txBody>
      </p:sp>
      <p:sp>
        <p:nvSpPr>
          <p:cNvPr id="744" name="Google Shape;744;p65"/>
          <p:cNvSpPr/>
          <p:nvPr/>
        </p:nvSpPr>
        <p:spPr>
          <a:xfrm>
            <a:off x="3652175" y="3970075"/>
            <a:ext cx="4411200" cy="45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6"/>
          <p:cNvSpPr txBox="1"/>
          <p:nvPr/>
        </p:nvSpPr>
        <p:spPr>
          <a:xfrm>
            <a:off x="196050" y="1984878"/>
            <a:ext cx="8751900" cy="1616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We're going to make some changes. You never want to commit directly to master, so let's checkout a new branch. You did this in the browser before. Use the command below to create a new branch. </a:t>
            </a:r>
            <a:endParaRPr b="0" i="0" sz="1800" u="none" cap="none" strike="noStrike">
              <a:solidFill>
                <a:srgbClr val="353535"/>
              </a:solidFill>
              <a:latin typeface="Open Sans"/>
              <a:ea typeface="Open Sans"/>
              <a:cs typeface="Open Sans"/>
              <a:sym typeface="Open Sans"/>
            </a:endParaRPr>
          </a:p>
        </p:txBody>
      </p:sp>
      <p:sp>
        <p:nvSpPr>
          <p:cNvPr id="750" name="Google Shape;750;p6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751" name="Google Shape;751;p66"/>
          <p:cNvPicPr preferRelativeResize="0"/>
          <p:nvPr/>
        </p:nvPicPr>
        <p:blipFill rotWithShape="1">
          <a:blip r:embed="rId3">
            <a:alphaModFix/>
          </a:blip>
          <a:srcRect b="0" l="0" r="0" t="0"/>
          <a:stretch/>
        </p:blipFill>
        <p:spPr>
          <a:xfrm>
            <a:off x="152400" y="3753378"/>
            <a:ext cx="8839201" cy="1730093"/>
          </a:xfrm>
          <a:prstGeom prst="rect">
            <a:avLst/>
          </a:prstGeom>
          <a:noFill/>
          <a:ln cap="flat" cmpd="sng" w="19050">
            <a:solidFill>
              <a:schemeClr val="dk2"/>
            </a:solidFill>
            <a:prstDash val="solid"/>
            <a:round/>
            <a:headEnd len="sm" w="sm" type="none"/>
            <a:tailEnd len="sm" w="sm" type="none"/>
          </a:ln>
        </p:spPr>
      </p:pic>
      <p:sp>
        <p:nvSpPr>
          <p:cNvPr id="752" name="Google Shape;752;p66"/>
          <p:cNvSpPr/>
          <p:nvPr/>
        </p:nvSpPr>
        <p:spPr>
          <a:xfrm>
            <a:off x="2603600" y="3988250"/>
            <a:ext cx="5990100" cy="42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sp>
        <p:nvSpPr>
          <p:cNvPr id="758" name="Google Shape;758;p67"/>
          <p:cNvSpPr txBox="1"/>
          <p:nvPr/>
        </p:nvSpPr>
        <p:spPr>
          <a:xfrm>
            <a:off x="196050" y="1984878"/>
            <a:ext cx="8751900" cy="1608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3"/>
            </a:pPr>
            <a:r>
              <a:rPr b="0" i="0" lang="en" sz="1800" u="none" cap="none" strike="noStrike">
                <a:solidFill>
                  <a:srgbClr val="353535"/>
                </a:solidFill>
                <a:latin typeface="Open Sans"/>
                <a:ea typeface="Open Sans"/>
                <a:cs typeface="Open Sans"/>
                <a:sym typeface="Open Sans"/>
              </a:rPr>
              <a:t>Open your project folder in the code editor of your choice. For example, if you have Atom installed, you can use the command below to open the project in Atom. </a:t>
            </a:r>
            <a:endParaRPr b="0" i="0" sz="1800" u="none" cap="none" strike="noStrike">
              <a:solidFill>
                <a:srgbClr val="353535"/>
              </a:solidFill>
              <a:latin typeface="Open Sans"/>
              <a:ea typeface="Open Sans"/>
              <a:cs typeface="Open Sans"/>
              <a:sym typeface="Open Sans"/>
            </a:endParaRPr>
          </a:p>
        </p:txBody>
      </p:sp>
      <p:pic>
        <p:nvPicPr>
          <p:cNvPr id="759" name="Google Shape;759;p67"/>
          <p:cNvPicPr preferRelativeResize="0"/>
          <p:nvPr/>
        </p:nvPicPr>
        <p:blipFill rotWithShape="1">
          <a:blip r:embed="rId3">
            <a:alphaModFix/>
          </a:blip>
          <a:srcRect b="0" l="0" r="0" t="3809"/>
          <a:stretch/>
        </p:blipFill>
        <p:spPr>
          <a:xfrm>
            <a:off x="1558675" y="3619375"/>
            <a:ext cx="6026626" cy="17925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8"/>
          <p:cNvSpPr txBox="1"/>
          <p:nvPr/>
        </p:nvSpPr>
        <p:spPr>
          <a:xfrm>
            <a:off x="985800" y="1883163"/>
            <a:ext cx="7172400" cy="510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4"/>
            </a:pPr>
            <a:r>
              <a:rPr b="0" i="0" lang="en" sz="1800" u="none" cap="none" strike="noStrike">
                <a:solidFill>
                  <a:srgbClr val="353535"/>
                </a:solidFill>
                <a:latin typeface="Open Sans"/>
                <a:ea typeface="Open Sans"/>
                <a:cs typeface="Open Sans"/>
                <a:sym typeface="Open Sans"/>
              </a:rPr>
              <a:t>Make any changes you want to your README and save them. </a:t>
            </a:r>
            <a:endParaRPr b="0" i="0" sz="1800" u="none" cap="none" strike="noStrike">
              <a:solidFill>
                <a:srgbClr val="353535"/>
              </a:solidFill>
              <a:latin typeface="Open Sans"/>
              <a:ea typeface="Open Sans"/>
              <a:cs typeface="Open Sans"/>
              <a:sym typeface="Open Sans"/>
            </a:endParaRPr>
          </a:p>
        </p:txBody>
      </p:sp>
      <p:sp>
        <p:nvSpPr>
          <p:cNvPr id="765" name="Google Shape;765;p6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766" name="Google Shape;766;p68"/>
          <p:cNvPicPr preferRelativeResize="0"/>
          <p:nvPr/>
        </p:nvPicPr>
        <p:blipFill rotWithShape="1">
          <a:blip r:embed="rId3">
            <a:alphaModFix/>
          </a:blip>
          <a:srcRect b="0" l="0" r="0" t="0"/>
          <a:stretch/>
        </p:blipFill>
        <p:spPr>
          <a:xfrm>
            <a:off x="152400" y="2797877"/>
            <a:ext cx="8839200" cy="287499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9"/>
          <p:cNvSpPr txBox="1"/>
          <p:nvPr/>
        </p:nvSpPr>
        <p:spPr>
          <a:xfrm>
            <a:off x="196050" y="1603874"/>
            <a:ext cx="8751900" cy="724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Return to your command line. Type the first command below.  You should see output like this. </a:t>
            </a:r>
            <a:endParaRPr b="0" i="0" sz="1800" u="none" cap="none" strike="noStrike">
              <a:solidFill>
                <a:srgbClr val="353535"/>
              </a:solidFill>
              <a:latin typeface="Open Sans"/>
              <a:ea typeface="Open Sans"/>
              <a:cs typeface="Open Sans"/>
              <a:sym typeface="Open Sans"/>
            </a:endParaRPr>
          </a:p>
        </p:txBody>
      </p:sp>
      <p:sp>
        <p:nvSpPr>
          <p:cNvPr id="772" name="Google Shape;772;p6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grpSp>
        <p:nvGrpSpPr>
          <p:cNvPr id="773" name="Google Shape;773;p69"/>
          <p:cNvGrpSpPr/>
          <p:nvPr/>
        </p:nvGrpSpPr>
        <p:grpSpPr>
          <a:xfrm>
            <a:off x="161550" y="2752075"/>
            <a:ext cx="8820900" cy="2070376"/>
            <a:chOff x="170700" y="3378800"/>
            <a:chExt cx="8820900" cy="2070376"/>
          </a:xfrm>
        </p:grpSpPr>
        <p:pic>
          <p:nvPicPr>
            <p:cNvPr id="774" name="Google Shape;774;p69"/>
            <p:cNvPicPr preferRelativeResize="0"/>
            <p:nvPr/>
          </p:nvPicPr>
          <p:blipFill rotWithShape="1">
            <a:blip r:embed="rId3">
              <a:alphaModFix/>
            </a:blip>
            <a:srcRect b="16617" l="209" r="0" t="0"/>
            <a:stretch/>
          </p:blipFill>
          <p:spPr>
            <a:xfrm>
              <a:off x="170700" y="3378800"/>
              <a:ext cx="8820900" cy="2070376"/>
            </a:xfrm>
            <a:prstGeom prst="rect">
              <a:avLst/>
            </a:prstGeom>
            <a:noFill/>
            <a:ln cap="flat" cmpd="sng" w="19050">
              <a:solidFill>
                <a:schemeClr val="dk2"/>
              </a:solidFill>
              <a:prstDash val="solid"/>
              <a:round/>
              <a:headEnd len="sm" w="sm" type="none"/>
              <a:tailEnd len="sm" w="sm" type="none"/>
            </a:ln>
          </p:spPr>
        </p:pic>
        <p:sp>
          <p:nvSpPr>
            <p:cNvPr id="775" name="Google Shape;775;p69"/>
            <p:cNvSpPr/>
            <p:nvPr/>
          </p:nvSpPr>
          <p:spPr>
            <a:xfrm>
              <a:off x="1586250" y="3382825"/>
              <a:ext cx="1262100" cy="27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6" name="Google Shape;776;p69"/>
          <p:cNvSpPr txBox="1"/>
          <p:nvPr/>
        </p:nvSpPr>
        <p:spPr>
          <a:xfrm>
            <a:off x="161550" y="5169951"/>
            <a:ext cx="8820900" cy="1225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The output tells us that we have modified the README.md file. At the bottom, it tells us that we have not added any changes to commit. Let's do that now! </a:t>
            </a:r>
            <a:endParaRPr b="0" i="0" sz="1800" u="none" cap="none" strike="noStrike">
              <a:solidFill>
                <a:srgbClr val="353535"/>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0"/>
          <p:cNvSpPr txBox="1"/>
          <p:nvPr/>
        </p:nvSpPr>
        <p:spPr>
          <a:xfrm>
            <a:off x="196050" y="1984874"/>
            <a:ext cx="8751900" cy="724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6"/>
            </a:pPr>
            <a:r>
              <a:rPr b="0" i="0" lang="en" sz="1800" u="none" cap="none" strike="noStrike">
                <a:solidFill>
                  <a:srgbClr val="353535"/>
                </a:solidFill>
                <a:latin typeface="Open Sans"/>
                <a:ea typeface="Open Sans"/>
                <a:cs typeface="Open Sans"/>
                <a:sym typeface="Open Sans"/>
              </a:rPr>
              <a:t>Type the command below. This command gets your changes ready to be committed. </a:t>
            </a:r>
            <a:endParaRPr b="0" i="0" sz="1800" u="none" cap="none" strike="noStrike">
              <a:solidFill>
                <a:srgbClr val="353535"/>
              </a:solidFill>
              <a:latin typeface="Open Sans"/>
              <a:ea typeface="Open Sans"/>
              <a:cs typeface="Open Sans"/>
              <a:sym typeface="Open Sans"/>
            </a:endParaRPr>
          </a:p>
        </p:txBody>
      </p:sp>
      <p:sp>
        <p:nvSpPr>
          <p:cNvPr id="782" name="Google Shape;782;p7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783" name="Google Shape;783;p70"/>
          <p:cNvPicPr preferRelativeResize="0"/>
          <p:nvPr/>
        </p:nvPicPr>
        <p:blipFill rotWithShape="1">
          <a:blip r:embed="rId3">
            <a:alphaModFix/>
          </a:blip>
          <a:srcRect b="0" l="990" r="0" t="6261"/>
          <a:stretch/>
        </p:blipFill>
        <p:spPr>
          <a:xfrm>
            <a:off x="196050" y="3213888"/>
            <a:ext cx="8751900" cy="1033950"/>
          </a:xfrm>
          <a:prstGeom prst="rect">
            <a:avLst/>
          </a:prstGeom>
          <a:noFill/>
          <a:ln cap="flat" cmpd="sng" w="19050">
            <a:solidFill>
              <a:schemeClr val="dk2"/>
            </a:solidFill>
            <a:prstDash val="solid"/>
            <a:round/>
            <a:headEnd len="sm" w="sm" type="none"/>
            <a:tailEnd len="sm" w="sm" type="none"/>
          </a:ln>
        </p:spPr>
      </p:pic>
      <p:sp>
        <p:nvSpPr>
          <p:cNvPr id="784" name="Google Shape;784;p70"/>
          <p:cNvSpPr/>
          <p:nvPr/>
        </p:nvSpPr>
        <p:spPr>
          <a:xfrm>
            <a:off x="3640125" y="3493675"/>
            <a:ext cx="5074200" cy="59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9"/>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9"/>
          <p:cNvSpPr txBox="1"/>
          <p:nvPr/>
        </p:nvSpPr>
        <p:spPr>
          <a:xfrm>
            <a:off x="817350" y="2587800"/>
            <a:ext cx="7509300" cy="168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We're all going to collaborate on a project together. </a:t>
            </a:r>
            <a:br>
              <a:rPr b="1" i="0" lang="en" sz="2800" u="none" cap="none" strike="noStrike">
                <a:solidFill>
                  <a:schemeClr val="lt1"/>
                </a:solidFill>
                <a:latin typeface="Open Sans"/>
                <a:ea typeface="Open Sans"/>
                <a:cs typeface="Open Sans"/>
                <a:sym typeface="Open Sans"/>
              </a:rPr>
            </a:br>
            <a:br>
              <a:rPr b="1" i="0" lang="en" sz="2800" u="none" cap="none" strike="noStrike">
                <a:solidFill>
                  <a:schemeClr val="lt1"/>
                </a:solidFill>
                <a:latin typeface="Open Sans"/>
                <a:ea typeface="Open Sans"/>
                <a:cs typeface="Open Sans"/>
                <a:sym typeface="Open Sans"/>
              </a:rPr>
            </a:br>
            <a:r>
              <a:rPr b="1" i="0" lang="en" sz="2800" u="none" cap="none" strike="noStrike">
                <a:solidFill>
                  <a:schemeClr val="lt1"/>
                </a:solidFill>
                <a:latin typeface="Open Sans"/>
                <a:ea typeface="Open Sans"/>
                <a:cs typeface="Open Sans"/>
                <a:sym typeface="Open Sans"/>
              </a:rPr>
              <a:t>How? </a:t>
            </a:r>
            <a:br>
              <a:rPr b="1" i="0" lang="en" sz="2800" u="none" cap="none" strike="noStrike">
                <a:solidFill>
                  <a:schemeClr val="lt1"/>
                </a:solidFill>
                <a:latin typeface="Open Sans"/>
                <a:ea typeface="Open Sans"/>
                <a:cs typeface="Open Sans"/>
                <a:sym typeface="Open Sans"/>
              </a:rPr>
            </a:br>
            <a:br>
              <a:rPr b="1" i="0" lang="en" sz="2800" u="none" cap="none" strike="noStrike">
                <a:solidFill>
                  <a:schemeClr val="lt1"/>
                </a:solidFill>
                <a:latin typeface="Open Sans"/>
                <a:ea typeface="Open Sans"/>
                <a:cs typeface="Open Sans"/>
                <a:sym typeface="Open Sans"/>
              </a:rPr>
            </a:br>
            <a:r>
              <a:rPr b="1" i="0" lang="en" sz="2800" u="none" cap="none" strike="noStrike">
                <a:solidFill>
                  <a:schemeClr val="lt1"/>
                </a:solidFill>
                <a:latin typeface="Open Sans"/>
                <a:ea typeface="Open Sans"/>
                <a:cs typeface="Open Sans"/>
                <a:sym typeface="Open Sans"/>
              </a:rPr>
              <a:t>Version control!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1"/>
          <p:cNvSpPr txBox="1"/>
          <p:nvPr/>
        </p:nvSpPr>
        <p:spPr>
          <a:xfrm>
            <a:off x="196050" y="1984874"/>
            <a:ext cx="8751900" cy="724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7"/>
            </a:pPr>
            <a:r>
              <a:rPr b="0" i="0" lang="en" sz="1800" u="none" cap="none" strike="noStrike">
                <a:solidFill>
                  <a:srgbClr val="353535"/>
                </a:solidFill>
                <a:latin typeface="Open Sans"/>
                <a:ea typeface="Open Sans"/>
                <a:cs typeface="Open Sans"/>
                <a:sym typeface="Open Sans"/>
              </a:rPr>
              <a:t>If you enter </a:t>
            </a:r>
            <a:r>
              <a:rPr b="0" i="0" lang="en" sz="1800" u="none" cap="none" strike="noStrike">
                <a:solidFill>
                  <a:srgbClr val="353535"/>
                </a:solidFill>
                <a:latin typeface="Courier New"/>
                <a:ea typeface="Courier New"/>
                <a:cs typeface="Courier New"/>
                <a:sym typeface="Courier New"/>
              </a:rPr>
              <a:t>git status</a:t>
            </a:r>
            <a:r>
              <a:rPr b="0" i="0" lang="en" sz="1800" u="none" cap="none" strike="noStrike">
                <a:solidFill>
                  <a:srgbClr val="353535"/>
                </a:solidFill>
                <a:latin typeface="Open Sans"/>
                <a:ea typeface="Open Sans"/>
                <a:cs typeface="Open Sans"/>
                <a:sym typeface="Open Sans"/>
              </a:rPr>
              <a:t> again, you will see that now the changes you made to </a:t>
            </a:r>
            <a:r>
              <a:rPr b="0" i="0" lang="en" sz="1800" u="none" cap="none" strike="noStrike">
                <a:solidFill>
                  <a:srgbClr val="353535"/>
                </a:solidFill>
                <a:latin typeface="Consolas"/>
                <a:ea typeface="Consolas"/>
                <a:cs typeface="Consolas"/>
                <a:sym typeface="Consolas"/>
              </a:rPr>
              <a:t>README.md </a:t>
            </a:r>
            <a:r>
              <a:rPr b="0" i="0" lang="en" sz="1800" u="none" cap="none" strike="noStrike">
                <a:solidFill>
                  <a:srgbClr val="353535"/>
                </a:solidFill>
                <a:latin typeface="Open Sans"/>
                <a:ea typeface="Open Sans"/>
                <a:cs typeface="Open Sans"/>
                <a:sym typeface="Open Sans"/>
              </a:rPr>
              <a:t>are ready to be committed! </a:t>
            </a:r>
            <a:endParaRPr b="0" i="0" sz="1800" u="none" cap="none" strike="noStrike">
              <a:solidFill>
                <a:srgbClr val="353535"/>
              </a:solidFill>
              <a:latin typeface="Open Sans"/>
              <a:ea typeface="Open Sans"/>
              <a:cs typeface="Open Sans"/>
              <a:sym typeface="Open Sans"/>
            </a:endParaRPr>
          </a:p>
        </p:txBody>
      </p:sp>
      <p:sp>
        <p:nvSpPr>
          <p:cNvPr id="790" name="Google Shape;790;p7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791" name="Google Shape;791;p71"/>
          <p:cNvPicPr preferRelativeResize="0"/>
          <p:nvPr/>
        </p:nvPicPr>
        <p:blipFill rotWithShape="1">
          <a:blip r:embed="rId3">
            <a:alphaModFix/>
          </a:blip>
          <a:srcRect b="0" l="0" r="0" t="0"/>
          <a:stretch/>
        </p:blipFill>
        <p:spPr>
          <a:xfrm>
            <a:off x="152400" y="3185674"/>
            <a:ext cx="8839201" cy="2847128"/>
          </a:xfrm>
          <a:prstGeom prst="rect">
            <a:avLst/>
          </a:prstGeom>
          <a:noFill/>
          <a:ln cap="flat" cmpd="sng" w="19050">
            <a:solidFill>
              <a:schemeClr val="dk2"/>
            </a:solidFill>
            <a:prstDash val="solid"/>
            <a:round/>
            <a:headEnd len="sm" w="sm" type="none"/>
            <a:tailEnd len="sm" w="sm" type="none"/>
          </a:ln>
        </p:spPr>
      </p:pic>
      <p:sp>
        <p:nvSpPr>
          <p:cNvPr id="792" name="Google Shape;792;p71"/>
          <p:cNvSpPr/>
          <p:nvPr/>
        </p:nvSpPr>
        <p:spPr>
          <a:xfrm>
            <a:off x="2326375" y="3204825"/>
            <a:ext cx="1940400" cy="32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2"/>
          <p:cNvSpPr txBox="1"/>
          <p:nvPr/>
        </p:nvSpPr>
        <p:spPr>
          <a:xfrm>
            <a:off x="196050" y="1984876"/>
            <a:ext cx="8751900" cy="144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8"/>
            </a:pPr>
            <a:r>
              <a:rPr b="0" i="0" lang="en" sz="1800" u="none" cap="none" strike="noStrike">
                <a:solidFill>
                  <a:srgbClr val="353535"/>
                </a:solidFill>
                <a:latin typeface="Open Sans"/>
                <a:ea typeface="Open Sans"/>
                <a:cs typeface="Open Sans"/>
                <a:sym typeface="Open Sans"/>
              </a:rPr>
              <a:t>When you commit changes, you will include a commit message. This message should be descriptive of your changes. It's also a standard practice for your first commit to be "first commit." </a:t>
            </a:r>
            <a:endParaRPr b="0" i="0" sz="1800" u="none" cap="none" strike="noStrike">
              <a:solidFill>
                <a:srgbClr val="353535"/>
              </a:solidFill>
              <a:latin typeface="Open Sans"/>
              <a:ea typeface="Open Sans"/>
              <a:cs typeface="Open Sans"/>
              <a:sym typeface="Open Sans"/>
            </a:endParaRPr>
          </a:p>
        </p:txBody>
      </p:sp>
      <p:sp>
        <p:nvSpPr>
          <p:cNvPr id="798" name="Google Shape;798;p7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grpSp>
        <p:nvGrpSpPr>
          <p:cNvPr id="799" name="Google Shape;799;p72"/>
          <p:cNvGrpSpPr/>
          <p:nvPr/>
        </p:nvGrpSpPr>
        <p:grpSpPr>
          <a:xfrm>
            <a:off x="152400" y="3772546"/>
            <a:ext cx="8839200" cy="1549776"/>
            <a:chOff x="152400" y="3360496"/>
            <a:chExt cx="8839200" cy="1549776"/>
          </a:xfrm>
        </p:grpSpPr>
        <p:pic>
          <p:nvPicPr>
            <p:cNvPr id="800" name="Google Shape;800;p72"/>
            <p:cNvPicPr preferRelativeResize="0"/>
            <p:nvPr/>
          </p:nvPicPr>
          <p:blipFill rotWithShape="1">
            <a:blip r:embed="rId3">
              <a:alphaModFix/>
            </a:blip>
            <a:srcRect b="0" l="0" r="0" t="56220"/>
            <a:stretch/>
          </p:blipFill>
          <p:spPr>
            <a:xfrm>
              <a:off x="152400" y="3360496"/>
              <a:ext cx="8839200" cy="1549776"/>
            </a:xfrm>
            <a:prstGeom prst="rect">
              <a:avLst/>
            </a:prstGeom>
            <a:noFill/>
            <a:ln cap="flat" cmpd="sng" w="19050">
              <a:solidFill>
                <a:schemeClr val="dk2"/>
              </a:solidFill>
              <a:prstDash val="solid"/>
              <a:round/>
              <a:headEnd len="sm" w="sm" type="none"/>
              <a:tailEnd len="sm" w="sm" type="none"/>
            </a:ln>
          </p:spPr>
        </p:pic>
        <p:sp>
          <p:nvSpPr>
            <p:cNvPr id="801" name="Google Shape;801;p72"/>
            <p:cNvSpPr/>
            <p:nvPr/>
          </p:nvSpPr>
          <p:spPr>
            <a:xfrm>
              <a:off x="2066525" y="3472175"/>
              <a:ext cx="4356000" cy="32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3"/>
          <p:cNvSpPr txBox="1"/>
          <p:nvPr/>
        </p:nvSpPr>
        <p:spPr>
          <a:xfrm>
            <a:off x="196050" y="1756275"/>
            <a:ext cx="8751900" cy="1785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9"/>
            </a:pPr>
            <a:r>
              <a:rPr b="0" i="0" lang="en" sz="1800" u="none" cap="none" strike="noStrike">
                <a:solidFill>
                  <a:srgbClr val="353535"/>
                </a:solidFill>
                <a:latin typeface="Open Sans"/>
                <a:ea typeface="Open Sans"/>
                <a:cs typeface="Open Sans"/>
                <a:sym typeface="Open Sans"/>
              </a:rPr>
              <a:t>Now for a cool GitHub trick. We want to push the changes that we have committed up to GitHub. Type </a:t>
            </a:r>
            <a:r>
              <a:rPr b="0" i="0" lang="en" sz="1800" u="none" cap="none" strike="noStrike">
                <a:solidFill>
                  <a:srgbClr val="353535"/>
                </a:solidFill>
                <a:latin typeface="Consolas"/>
                <a:ea typeface="Consolas"/>
                <a:cs typeface="Consolas"/>
                <a:sym typeface="Consolas"/>
              </a:rPr>
              <a:t>git push</a:t>
            </a:r>
            <a:r>
              <a:rPr b="0" i="0" lang="en" sz="1800" u="none" cap="none" strike="noStrike">
                <a:solidFill>
                  <a:srgbClr val="353535"/>
                </a:solidFill>
                <a:latin typeface="Open Sans"/>
                <a:ea typeface="Open Sans"/>
                <a:cs typeface="Open Sans"/>
                <a:sym typeface="Open Sans"/>
              </a:rPr>
              <a:t>. </a:t>
            </a: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r>
              <a:rPr b="0" i="0" lang="en" sz="1800" u="none" cap="none" strike="noStrike">
                <a:solidFill>
                  <a:srgbClr val="353535"/>
                </a:solidFill>
                <a:latin typeface="Open Sans"/>
                <a:ea typeface="Open Sans"/>
                <a:cs typeface="Open Sans"/>
                <a:sym typeface="Open Sans"/>
              </a:rPr>
              <a:t>Git will tell you the correct command! Copy and paste the command to add your local branch to GitHub and commit your changes. </a:t>
            </a:r>
            <a:endParaRPr b="0" i="0" sz="1800" u="none" cap="none" strike="noStrike">
              <a:solidFill>
                <a:srgbClr val="353535"/>
              </a:solidFill>
              <a:latin typeface="Open Sans"/>
              <a:ea typeface="Open Sans"/>
              <a:cs typeface="Open Sans"/>
              <a:sym typeface="Open Sans"/>
            </a:endParaRPr>
          </a:p>
        </p:txBody>
      </p:sp>
      <p:sp>
        <p:nvSpPr>
          <p:cNvPr id="807" name="Google Shape;807;p7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808" name="Google Shape;808;p73"/>
          <p:cNvPicPr preferRelativeResize="0"/>
          <p:nvPr/>
        </p:nvPicPr>
        <p:blipFill rotWithShape="1">
          <a:blip r:embed="rId3">
            <a:alphaModFix/>
          </a:blip>
          <a:srcRect b="0" l="0" r="0" t="0"/>
          <a:stretch/>
        </p:blipFill>
        <p:spPr>
          <a:xfrm>
            <a:off x="152400" y="4139776"/>
            <a:ext cx="8839200" cy="2062480"/>
          </a:xfrm>
          <a:prstGeom prst="rect">
            <a:avLst/>
          </a:prstGeom>
          <a:noFill/>
          <a:ln cap="flat" cmpd="sng" w="19050">
            <a:solidFill>
              <a:schemeClr val="dk2"/>
            </a:solidFill>
            <a:prstDash val="solid"/>
            <a:round/>
            <a:headEnd len="sm" w="sm" type="none"/>
            <a:tailEnd len="sm" w="sm" type="none"/>
          </a:ln>
        </p:spPr>
      </p:pic>
      <p:sp>
        <p:nvSpPr>
          <p:cNvPr id="809" name="Google Shape;809;p73"/>
          <p:cNvSpPr/>
          <p:nvPr/>
        </p:nvSpPr>
        <p:spPr>
          <a:xfrm>
            <a:off x="1820800" y="4153525"/>
            <a:ext cx="12399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3"/>
          <p:cNvSpPr/>
          <p:nvPr/>
        </p:nvSpPr>
        <p:spPr>
          <a:xfrm>
            <a:off x="614500" y="5158775"/>
            <a:ext cx="5964600" cy="36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4"/>
          <p:cNvSpPr txBox="1"/>
          <p:nvPr/>
        </p:nvSpPr>
        <p:spPr>
          <a:xfrm>
            <a:off x="1035450" y="1908675"/>
            <a:ext cx="7073100" cy="1484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10"/>
            </a:pPr>
            <a:r>
              <a:rPr b="0" i="0" lang="en" sz="1800" u="none" cap="none" strike="noStrike">
                <a:solidFill>
                  <a:srgbClr val="353535"/>
                </a:solidFill>
                <a:latin typeface="Open Sans"/>
                <a:ea typeface="Open Sans"/>
                <a:cs typeface="Open Sans"/>
                <a:sym typeface="Open Sans"/>
              </a:rPr>
              <a:t>You'll need to enter your GitHub username and password. </a:t>
            </a: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r>
              <a:rPr b="1" i="0" lang="en" sz="1800" u="sng" cap="none" strike="noStrike">
                <a:solidFill>
                  <a:srgbClr val="353535"/>
                </a:solidFill>
                <a:latin typeface="Open Sans"/>
                <a:ea typeface="Open Sans"/>
                <a:cs typeface="Open Sans"/>
                <a:sym typeface="Open Sans"/>
              </a:rPr>
              <a:t>Note:</a:t>
            </a:r>
            <a:r>
              <a:rPr b="0" i="0" lang="en" sz="1800" u="none" cap="none" strike="noStrike">
                <a:solidFill>
                  <a:srgbClr val="353535"/>
                </a:solidFill>
                <a:latin typeface="Open Sans"/>
                <a:ea typeface="Open Sans"/>
                <a:cs typeface="Open Sans"/>
                <a:sym typeface="Open Sans"/>
              </a:rPr>
              <a:t> When typing your password, you won't see anything. </a:t>
            </a:r>
            <a:endParaRPr b="0" i="0" sz="1800" u="none" cap="none" strike="noStrike">
              <a:solidFill>
                <a:srgbClr val="353535"/>
              </a:solidFill>
              <a:latin typeface="Open Sans"/>
              <a:ea typeface="Open Sans"/>
              <a:cs typeface="Open Sans"/>
              <a:sym typeface="Open Sans"/>
            </a:endParaRPr>
          </a:p>
        </p:txBody>
      </p:sp>
      <p:sp>
        <p:nvSpPr>
          <p:cNvPr id="816" name="Google Shape;816;p7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817" name="Google Shape;817;p74"/>
          <p:cNvPicPr preferRelativeResize="0"/>
          <p:nvPr/>
        </p:nvPicPr>
        <p:blipFill rotWithShape="1">
          <a:blip r:embed="rId3">
            <a:alphaModFix/>
          </a:blip>
          <a:srcRect b="0" l="0" r="0" t="0"/>
          <a:stretch/>
        </p:blipFill>
        <p:spPr>
          <a:xfrm>
            <a:off x="196050" y="3640575"/>
            <a:ext cx="8751898" cy="132445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5"/>
          <p:cNvSpPr txBox="1"/>
          <p:nvPr/>
        </p:nvSpPr>
        <p:spPr>
          <a:xfrm>
            <a:off x="196050" y="1908675"/>
            <a:ext cx="8751900" cy="1484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11"/>
            </a:pPr>
            <a:r>
              <a:rPr b="0" i="0" lang="en" sz="1800" u="none" cap="none" strike="noStrike">
                <a:solidFill>
                  <a:srgbClr val="353535"/>
                </a:solidFill>
                <a:latin typeface="Open Sans"/>
                <a:ea typeface="Open Sans"/>
                <a:cs typeface="Open Sans"/>
                <a:sym typeface="Open Sans"/>
              </a:rPr>
              <a:t>You will see this output. Now you can create a pull request in the browser like you did before by going to the URL provided. </a:t>
            </a:r>
            <a:endParaRPr b="0" i="0" sz="1800" u="none" cap="none" strike="noStrike">
              <a:solidFill>
                <a:srgbClr val="353535"/>
              </a:solidFill>
              <a:latin typeface="Open Sans"/>
              <a:ea typeface="Open Sans"/>
              <a:cs typeface="Open Sans"/>
              <a:sym typeface="Open Sans"/>
            </a:endParaRPr>
          </a:p>
        </p:txBody>
      </p:sp>
      <p:sp>
        <p:nvSpPr>
          <p:cNvPr id="823" name="Google Shape;823;p7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824" name="Google Shape;824;p75"/>
          <p:cNvPicPr preferRelativeResize="0"/>
          <p:nvPr/>
        </p:nvPicPr>
        <p:blipFill rotWithShape="1">
          <a:blip r:embed="rId3">
            <a:alphaModFix/>
          </a:blip>
          <a:srcRect b="0" l="0" r="0" t="0"/>
          <a:stretch/>
        </p:blipFill>
        <p:spPr>
          <a:xfrm>
            <a:off x="152400" y="3240375"/>
            <a:ext cx="8839200" cy="240789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6"/>
          <p:cNvSpPr txBox="1"/>
          <p:nvPr/>
        </p:nvSpPr>
        <p:spPr>
          <a:xfrm>
            <a:off x="2498850" y="1993825"/>
            <a:ext cx="41463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12"/>
            </a:pPr>
            <a:r>
              <a:rPr b="0" i="0" lang="en" sz="1800" u="none" cap="none" strike="noStrike">
                <a:solidFill>
                  <a:srgbClr val="353535"/>
                </a:solidFill>
                <a:latin typeface="Open Sans"/>
                <a:ea typeface="Open Sans"/>
                <a:cs typeface="Open Sans"/>
                <a:sym typeface="Open Sans"/>
              </a:rPr>
              <a:t>Select </a:t>
            </a:r>
            <a:r>
              <a:rPr b="1" i="0" lang="en" sz="1800" u="none" cap="none" strike="noStrike">
                <a:solidFill>
                  <a:srgbClr val="5EA5E5"/>
                </a:solidFill>
                <a:latin typeface="Open Sans"/>
                <a:ea typeface="Open Sans"/>
                <a:cs typeface="Open Sans"/>
                <a:sym typeface="Open Sans"/>
              </a:rPr>
              <a:t>Compare &amp; pull request</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p:txBody>
      </p:sp>
      <p:sp>
        <p:nvSpPr>
          <p:cNvPr id="830" name="Google Shape;830;p7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831" name="Google Shape;831;p76"/>
          <p:cNvPicPr preferRelativeResize="0"/>
          <p:nvPr/>
        </p:nvPicPr>
        <p:blipFill rotWithShape="1">
          <a:blip r:embed="rId3">
            <a:alphaModFix/>
          </a:blip>
          <a:srcRect b="0" l="0" r="0" t="0"/>
          <a:stretch/>
        </p:blipFill>
        <p:spPr>
          <a:xfrm>
            <a:off x="1288350" y="2932850"/>
            <a:ext cx="6567298" cy="2855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7"/>
          <p:cNvSpPr txBox="1"/>
          <p:nvPr/>
        </p:nvSpPr>
        <p:spPr>
          <a:xfrm>
            <a:off x="399300" y="1908675"/>
            <a:ext cx="83454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13"/>
            </a:pPr>
            <a:r>
              <a:rPr b="0" i="0" lang="en" sz="1800" u="none" cap="none" strike="noStrike">
                <a:solidFill>
                  <a:srgbClr val="353535"/>
                </a:solidFill>
                <a:latin typeface="Open Sans"/>
                <a:ea typeface="Open Sans"/>
                <a:cs typeface="Open Sans"/>
                <a:sym typeface="Open Sans"/>
              </a:rPr>
              <a:t>Name your pull request appropriately, then select </a:t>
            </a:r>
            <a:r>
              <a:rPr b="1" i="0" lang="en" sz="1800" u="none" cap="none" strike="noStrike">
                <a:solidFill>
                  <a:srgbClr val="5EA5E5"/>
                </a:solidFill>
                <a:latin typeface="Open Sans"/>
                <a:ea typeface="Open Sans"/>
                <a:cs typeface="Open Sans"/>
                <a:sym typeface="Open Sans"/>
              </a:rPr>
              <a:t>Create Pull Request</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p:txBody>
      </p:sp>
      <p:sp>
        <p:nvSpPr>
          <p:cNvPr id="837" name="Google Shape;837;p7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838" name="Google Shape;838;p77"/>
          <p:cNvPicPr preferRelativeResize="0"/>
          <p:nvPr/>
        </p:nvPicPr>
        <p:blipFill rotWithShape="1">
          <a:blip r:embed="rId3">
            <a:alphaModFix/>
          </a:blip>
          <a:srcRect b="0" l="0" r="0" t="0"/>
          <a:stretch/>
        </p:blipFill>
        <p:spPr>
          <a:xfrm>
            <a:off x="1670800" y="2715950"/>
            <a:ext cx="5802402" cy="35153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8"/>
          <p:cNvSpPr txBox="1"/>
          <p:nvPr/>
        </p:nvSpPr>
        <p:spPr>
          <a:xfrm>
            <a:off x="1123950" y="1806963"/>
            <a:ext cx="68961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14"/>
            </a:pPr>
            <a:r>
              <a:rPr b="0" i="0" lang="en" sz="1800" u="none" cap="none" strike="noStrike">
                <a:solidFill>
                  <a:srgbClr val="353535"/>
                </a:solidFill>
                <a:latin typeface="Open Sans"/>
                <a:ea typeface="Open Sans"/>
                <a:cs typeface="Open Sans"/>
                <a:sym typeface="Open Sans"/>
              </a:rPr>
              <a:t>Finally, because you own the repo, you'll be able to merge your own pull request. </a:t>
            </a:r>
            <a:endParaRPr b="0" i="0" sz="1800" u="none" cap="none" strike="noStrike">
              <a:solidFill>
                <a:srgbClr val="353535"/>
              </a:solidFill>
              <a:latin typeface="Open Sans"/>
              <a:ea typeface="Open Sans"/>
              <a:cs typeface="Open Sans"/>
              <a:sym typeface="Open Sans"/>
            </a:endParaRPr>
          </a:p>
        </p:txBody>
      </p:sp>
      <p:sp>
        <p:nvSpPr>
          <p:cNvPr id="844" name="Google Shape;844;p7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grpSp>
        <p:nvGrpSpPr>
          <p:cNvPr id="845" name="Google Shape;845;p78"/>
          <p:cNvGrpSpPr/>
          <p:nvPr/>
        </p:nvGrpSpPr>
        <p:grpSpPr>
          <a:xfrm>
            <a:off x="1886963" y="2883375"/>
            <a:ext cx="5370069" cy="3515326"/>
            <a:chOff x="1886963" y="3188175"/>
            <a:chExt cx="5370069" cy="3515326"/>
          </a:xfrm>
        </p:grpSpPr>
        <p:pic>
          <p:nvPicPr>
            <p:cNvPr id="846" name="Google Shape;846;p78"/>
            <p:cNvPicPr preferRelativeResize="0"/>
            <p:nvPr/>
          </p:nvPicPr>
          <p:blipFill rotWithShape="1">
            <a:blip r:embed="rId3">
              <a:alphaModFix/>
            </a:blip>
            <a:srcRect b="0" l="0" r="0" t="0"/>
            <a:stretch/>
          </p:blipFill>
          <p:spPr>
            <a:xfrm>
              <a:off x="1886963" y="3188175"/>
              <a:ext cx="5370069" cy="3515326"/>
            </a:xfrm>
            <a:prstGeom prst="rect">
              <a:avLst/>
            </a:prstGeom>
            <a:noFill/>
            <a:ln cap="flat" cmpd="sng" w="19050">
              <a:solidFill>
                <a:schemeClr val="dk2"/>
              </a:solidFill>
              <a:prstDash val="solid"/>
              <a:round/>
              <a:headEnd len="sm" w="sm" type="none"/>
              <a:tailEnd len="sm" w="sm" type="none"/>
            </a:ln>
          </p:spPr>
        </p:pic>
        <p:sp>
          <p:nvSpPr>
            <p:cNvPr id="847" name="Google Shape;847;p78"/>
            <p:cNvSpPr/>
            <p:nvPr/>
          </p:nvSpPr>
          <p:spPr>
            <a:xfrm>
              <a:off x="2368100" y="6331550"/>
              <a:ext cx="994200" cy="27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9"/>
          <p:cNvSpPr txBox="1"/>
          <p:nvPr/>
        </p:nvSpPr>
        <p:spPr>
          <a:xfrm>
            <a:off x="777150" y="1837925"/>
            <a:ext cx="75897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15"/>
            </a:pPr>
            <a:r>
              <a:rPr b="0" i="0" lang="en" sz="1800" u="none" cap="none" strike="noStrike">
                <a:solidFill>
                  <a:srgbClr val="353535"/>
                </a:solidFill>
                <a:latin typeface="Open Sans"/>
                <a:ea typeface="Open Sans"/>
                <a:cs typeface="Open Sans"/>
                <a:sym typeface="Open Sans"/>
              </a:rPr>
              <a:t>Now you want to make sure that your local master branch matches the master branch on GitHub. Return to your terminal and type the command below. </a:t>
            </a:r>
            <a:endParaRPr b="0" i="0" sz="1800" u="none" cap="none" strike="noStrike">
              <a:solidFill>
                <a:srgbClr val="353535"/>
              </a:solidFill>
              <a:latin typeface="Open Sans"/>
              <a:ea typeface="Open Sans"/>
              <a:cs typeface="Open Sans"/>
              <a:sym typeface="Open Sans"/>
            </a:endParaRPr>
          </a:p>
        </p:txBody>
      </p:sp>
      <p:sp>
        <p:nvSpPr>
          <p:cNvPr id="853" name="Google Shape;853;p7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grpSp>
        <p:nvGrpSpPr>
          <p:cNvPr id="854" name="Google Shape;854;p79"/>
          <p:cNvGrpSpPr/>
          <p:nvPr/>
        </p:nvGrpSpPr>
        <p:grpSpPr>
          <a:xfrm>
            <a:off x="365625" y="3554900"/>
            <a:ext cx="8412751" cy="1007925"/>
            <a:chOff x="365625" y="3402500"/>
            <a:chExt cx="8412751" cy="1007925"/>
          </a:xfrm>
        </p:grpSpPr>
        <p:pic>
          <p:nvPicPr>
            <p:cNvPr id="855" name="Google Shape;855;p79"/>
            <p:cNvPicPr preferRelativeResize="0"/>
            <p:nvPr/>
          </p:nvPicPr>
          <p:blipFill rotWithShape="1">
            <a:blip r:embed="rId3">
              <a:alphaModFix/>
            </a:blip>
            <a:srcRect b="71327" l="0" r="0" t="0"/>
            <a:stretch/>
          </p:blipFill>
          <p:spPr>
            <a:xfrm>
              <a:off x="365625" y="3402500"/>
              <a:ext cx="8412751" cy="1007925"/>
            </a:xfrm>
            <a:prstGeom prst="rect">
              <a:avLst/>
            </a:prstGeom>
            <a:noFill/>
            <a:ln cap="flat" cmpd="sng" w="19050">
              <a:solidFill>
                <a:schemeClr val="dk2"/>
              </a:solidFill>
              <a:prstDash val="solid"/>
              <a:round/>
              <a:headEnd len="sm" w="sm" type="none"/>
              <a:tailEnd len="sm" w="sm" type="none"/>
            </a:ln>
          </p:spPr>
        </p:pic>
        <p:sp>
          <p:nvSpPr>
            <p:cNvPr id="856" name="Google Shape;856;p79"/>
            <p:cNvSpPr/>
            <p:nvPr/>
          </p:nvSpPr>
          <p:spPr>
            <a:xfrm>
              <a:off x="1720275" y="3784925"/>
              <a:ext cx="2122200" cy="21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0"/>
          <p:cNvSpPr txBox="1"/>
          <p:nvPr/>
        </p:nvSpPr>
        <p:spPr>
          <a:xfrm>
            <a:off x="595350" y="1897825"/>
            <a:ext cx="7953300" cy="1135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16"/>
            </a:pPr>
            <a:r>
              <a:rPr b="0" i="0" lang="en" sz="1800" u="none" cap="none" strike="noStrike">
                <a:solidFill>
                  <a:srgbClr val="353535"/>
                </a:solidFill>
                <a:latin typeface="Open Sans"/>
                <a:ea typeface="Open Sans"/>
                <a:cs typeface="Open Sans"/>
                <a:sym typeface="Open Sans"/>
              </a:rPr>
              <a:t>Finally, pull the changes on master down to your local repo with the command below. </a:t>
            </a:r>
            <a:endParaRPr b="0" i="0" sz="1800" u="none" cap="none" strike="noStrike">
              <a:solidFill>
                <a:srgbClr val="353535"/>
              </a:solidFill>
              <a:latin typeface="Open Sans"/>
              <a:ea typeface="Open Sans"/>
              <a:cs typeface="Open Sans"/>
              <a:sym typeface="Open Sans"/>
            </a:endParaRPr>
          </a:p>
        </p:txBody>
      </p:sp>
      <p:sp>
        <p:nvSpPr>
          <p:cNvPr id="862" name="Google Shape;862;p8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grpSp>
        <p:nvGrpSpPr>
          <p:cNvPr id="863" name="Google Shape;863;p80"/>
          <p:cNvGrpSpPr/>
          <p:nvPr/>
        </p:nvGrpSpPr>
        <p:grpSpPr>
          <a:xfrm>
            <a:off x="196050" y="3120675"/>
            <a:ext cx="8751898" cy="2620910"/>
            <a:chOff x="196050" y="3349275"/>
            <a:chExt cx="8751898" cy="2620910"/>
          </a:xfrm>
        </p:grpSpPr>
        <p:pic>
          <p:nvPicPr>
            <p:cNvPr id="864" name="Google Shape;864;p80"/>
            <p:cNvPicPr preferRelativeResize="0"/>
            <p:nvPr/>
          </p:nvPicPr>
          <p:blipFill rotWithShape="1">
            <a:blip r:embed="rId3">
              <a:alphaModFix/>
            </a:blip>
            <a:srcRect b="0" l="0" r="0" t="28329"/>
            <a:stretch/>
          </p:blipFill>
          <p:spPr>
            <a:xfrm>
              <a:off x="196050" y="3349275"/>
              <a:ext cx="8751898" cy="2620910"/>
            </a:xfrm>
            <a:prstGeom prst="rect">
              <a:avLst/>
            </a:prstGeom>
            <a:noFill/>
            <a:ln cap="flat" cmpd="sng" w="19050">
              <a:solidFill>
                <a:schemeClr val="dk2"/>
              </a:solidFill>
              <a:prstDash val="solid"/>
              <a:round/>
              <a:headEnd len="sm" w="sm" type="none"/>
              <a:tailEnd len="sm" w="sm" type="none"/>
            </a:ln>
          </p:spPr>
        </p:pic>
        <p:sp>
          <p:nvSpPr>
            <p:cNvPr id="865" name="Google Shape;865;p80"/>
            <p:cNvSpPr/>
            <p:nvPr/>
          </p:nvSpPr>
          <p:spPr>
            <a:xfrm>
              <a:off x="1619750" y="3349325"/>
              <a:ext cx="1005300" cy="21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0"/>
          <p:cNvSpPr txBox="1"/>
          <p:nvPr/>
        </p:nvSpPr>
        <p:spPr>
          <a:xfrm>
            <a:off x="161550" y="626000"/>
            <a:ext cx="8820900" cy="72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Git vs. GitHub</a:t>
            </a:r>
            <a:endParaRPr b="1" i="0" sz="3000" u="none" cap="none" strike="noStrike">
              <a:solidFill>
                <a:srgbClr val="000000"/>
              </a:solidFill>
              <a:latin typeface="Open Sans"/>
              <a:ea typeface="Open Sans"/>
              <a:cs typeface="Open Sans"/>
              <a:sym typeface="Open Sans"/>
            </a:endParaRPr>
          </a:p>
        </p:txBody>
      </p:sp>
      <p:sp>
        <p:nvSpPr>
          <p:cNvPr id="193" name="Google Shape;193;p10"/>
          <p:cNvSpPr txBox="1"/>
          <p:nvPr/>
        </p:nvSpPr>
        <p:spPr>
          <a:xfrm>
            <a:off x="161550" y="1368463"/>
            <a:ext cx="8820900" cy="510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Open Sans"/>
                <a:ea typeface="Open Sans"/>
                <a:cs typeface="Open Sans"/>
                <a:sym typeface="Open Sans"/>
              </a:rPr>
              <a:t>What's the difference?</a:t>
            </a:r>
            <a:endParaRPr b="0" i="0" sz="2000" u="none" cap="none" strike="noStrike">
              <a:solidFill>
                <a:srgbClr val="000000"/>
              </a:solidFill>
              <a:latin typeface="Open Sans"/>
              <a:ea typeface="Open Sans"/>
              <a:cs typeface="Open Sans"/>
              <a:sym typeface="Open Sans"/>
            </a:endParaRPr>
          </a:p>
        </p:txBody>
      </p:sp>
      <p:sp>
        <p:nvSpPr>
          <p:cNvPr id="194" name="Google Shape;194;p10"/>
          <p:cNvSpPr txBox="1"/>
          <p:nvPr/>
        </p:nvSpPr>
        <p:spPr>
          <a:xfrm>
            <a:off x="187238" y="2473375"/>
            <a:ext cx="4063800" cy="2625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Git is a version control system.</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It can be used with various tools or locally on your computer to help you keep track of changes in your code projects.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Think of it like Google Docs for code, but better. </a:t>
            </a:r>
            <a:endParaRPr b="0" i="0" sz="1800" u="none" cap="none" strike="noStrike">
              <a:solidFill>
                <a:srgbClr val="353535"/>
              </a:solidFill>
              <a:latin typeface="Open Sans"/>
              <a:ea typeface="Open Sans"/>
              <a:cs typeface="Open Sans"/>
              <a:sym typeface="Open Sans"/>
            </a:endParaRPr>
          </a:p>
        </p:txBody>
      </p:sp>
      <p:sp>
        <p:nvSpPr>
          <p:cNvPr id="195" name="Google Shape;195;p10"/>
          <p:cNvSpPr txBox="1"/>
          <p:nvPr/>
        </p:nvSpPr>
        <p:spPr>
          <a:xfrm>
            <a:off x="161550" y="1844725"/>
            <a:ext cx="4063800" cy="510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Git</a:t>
            </a:r>
            <a:endParaRPr b="1" i="0" sz="2400" u="none" cap="none" strike="noStrike">
              <a:solidFill>
                <a:srgbClr val="000000"/>
              </a:solidFill>
              <a:latin typeface="Open Sans"/>
              <a:ea typeface="Open Sans"/>
              <a:cs typeface="Open Sans"/>
              <a:sym typeface="Open Sans"/>
            </a:endParaRPr>
          </a:p>
        </p:txBody>
      </p:sp>
      <p:sp>
        <p:nvSpPr>
          <p:cNvPr id="196" name="Google Shape;196;p10"/>
          <p:cNvSpPr txBox="1"/>
          <p:nvPr/>
        </p:nvSpPr>
        <p:spPr>
          <a:xfrm>
            <a:off x="4918650" y="1844725"/>
            <a:ext cx="4063800" cy="510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GitHub</a:t>
            </a:r>
            <a:endParaRPr b="1" i="0" sz="2400" u="none" cap="none" strike="noStrike">
              <a:solidFill>
                <a:srgbClr val="000000"/>
              </a:solidFill>
              <a:latin typeface="Open Sans"/>
              <a:ea typeface="Open Sans"/>
              <a:cs typeface="Open Sans"/>
              <a:sym typeface="Open Sans"/>
            </a:endParaRPr>
          </a:p>
        </p:txBody>
      </p:sp>
      <p:sp>
        <p:nvSpPr>
          <p:cNvPr id="197" name="Google Shape;197;p10"/>
          <p:cNvSpPr txBox="1"/>
          <p:nvPr/>
        </p:nvSpPr>
        <p:spPr>
          <a:xfrm>
            <a:off x="4892963" y="2473375"/>
            <a:ext cx="4063800" cy="2625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GitHub is a platform for code collaboration!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GitHub uses Git for version control and provides you all sorts of awesome collaboration tools. </a:t>
            </a:r>
            <a:endParaRPr b="0" i="0" sz="1800" u="none" cap="none" strike="noStrike">
              <a:solidFill>
                <a:srgbClr val="353535"/>
              </a:solidFill>
              <a:latin typeface="Open Sans"/>
              <a:ea typeface="Open Sans"/>
              <a:cs typeface="Open Sans"/>
              <a:sym typeface="Open Sans"/>
            </a:endParaRPr>
          </a:p>
        </p:txBody>
      </p:sp>
      <p:pic>
        <p:nvPicPr>
          <p:cNvPr id="198" name="Google Shape;198;p10"/>
          <p:cNvPicPr preferRelativeResize="0"/>
          <p:nvPr/>
        </p:nvPicPr>
        <p:blipFill rotWithShape="1">
          <a:blip r:embed="rId3">
            <a:alphaModFix/>
          </a:blip>
          <a:srcRect b="0" l="0" r="0" t="0"/>
          <a:stretch/>
        </p:blipFill>
        <p:spPr>
          <a:xfrm>
            <a:off x="733500" y="5217625"/>
            <a:ext cx="2919876" cy="1219275"/>
          </a:xfrm>
          <a:prstGeom prst="rect">
            <a:avLst/>
          </a:prstGeom>
          <a:noFill/>
          <a:ln>
            <a:noFill/>
          </a:ln>
        </p:spPr>
      </p:pic>
      <p:pic>
        <p:nvPicPr>
          <p:cNvPr id="199" name="Google Shape;199;p10"/>
          <p:cNvPicPr preferRelativeResize="0"/>
          <p:nvPr/>
        </p:nvPicPr>
        <p:blipFill rotWithShape="1">
          <a:blip r:embed="rId4">
            <a:alphaModFix/>
          </a:blip>
          <a:srcRect b="0" l="0" r="0" t="0"/>
          <a:stretch/>
        </p:blipFill>
        <p:spPr>
          <a:xfrm>
            <a:off x="5189377" y="5350888"/>
            <a:ext cx="3522352" cy="9527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871" name="Google Shape;871;p81"/>
          <p:cNvPicPr preferRelativeResize="0"/>
          <p:nvPr/>
        </p:nvPicPr>
        <p:blipFill rotWithShape="1">
          <a:blip r:embed="rId3">
            <a:alphaModFix/>
          </a:blip>
          <a:srcRect b="0" l="0" r="0" t="0"/>
          <a:stretch/>
        </p:blipFill>
        <p:spPr>
          <a:xfrm>
            <a:off x="1774386" y="2564300"/>
            <a:ext cx="5595224" cy="3782324"/>
          </a:xfrm>
          <a:prstGeom prst="rect">
            <a:avLst/>
          </a:prstGeom>
          <a:noFill/>
          <a:ln cap="flat" cmpd="sng" w="19050">
            <a:solidFill>
              <a:schemeClr val="dk2"/>
            </a:solidFill>
            <a:prstDash val="solid"/>
            <a:round/>
            <a:headEnd len="sm" w="sm" type="none"/>
            <a:tailEnd len="sm" w="sm" type="none"/>
          </a:ln>
        </p:spPr>
      </p:pic>
      <p:sp>
        <p:nvSpPr>
          <p:cNvPr id="872" name="Google Shape;872;p81"/>
          <p:cNvSpPr txBox="1"/>
          <p:nvPr/>
        </p:nvSpPr>
        <p:spPr>
          <a:xfrm>
            <a:off x="196050" y="1793450"/>
            <a:ext cx="8751900" cy="510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Now you should be able to see your changes in the browser!</a:t>
            </a:r>
            <a:endParaRPr b="0" i="0" sz="1800" u="none" cap="none" strike="noStrike">
              <a:solidFill>
                <a:srgbClr val="353535"/>
              </a:solidFill>
              <a:latin typeface="Open Sans"/>
              <a:ea typeface="Open Sans"/>
              <a:cs typeface="Open Sans"/>
              <a:sym typeface="Open Sans"/>
            </a:endParaRPr>
          </a:p>
          <a:p>
            <a:pPr indent="0" lvl="0" marL="0" marR="0" rtl="0" algn="ctr">
              <a:lnSpc>
                <a:spcPct val="115000"/>
              </a:lnSpc>
              <a:spcBef>
                <a:spcPts val="1000"/>
              </a:spcBef>
              <a:spcAft>
                <a:spcPts val="100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3"/>
          <p:cNvSpPr txBox="1"/>
          <p:nvPr/>
        </p:nvSpPr>
        <p:spPr>
          <a:xfrm>
            <a:off x="161550" y="2054325"/>
            <a:ext cx="8820900" cy="102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1" lang="en" sz="3000" u="none" cap="none" strike="noStrike">
                <a:solidFill>
                  <a:srgbClr val="353535"/>
                </a:solidFill>
                <a:latin typeface="Open Sans"/>
                <a:ea typeface="Open Sans"/>
                <a:cs typeface="Open Sans"/>
                <a:sym typeface="Open Sans"/>
              </a:rPr>
              <a:t>Let's recap quickly...</a:t>
            </a:r>
            <a:endParaRPr b="1" i="1" sz="3000" u="none" cap="none" strike="noStrike">
              <a:solidFill>
                <a:srgbClr val="353535"/>
              </a:solidFill>
              <a:latin typeface="Open Sans"/>
              <a:ea typeface="Open Sans"/>
              <a:cs typeface="Open Sans"/>
              <a:sym typeface="Open Sans"/>
            </a:endParaRPr>
          </a:p>
        </p:txBody>
      </p:sp>
      <p:grpSp>
        <p:nvGrpSpPr>
          <p:cNvPr id="878" name="Google Shape;878;p83"/>
          <p:cNvGrpSpPr/>
          <p:nvPr/>
        </p:nvGrpSpPr>
        <p:grpSpPr>
          <a:xfrm>
            <a:off x="815413" y="3194525"/>
            <a:ext cx="7326150" cy="1028100"/>
            <a:chOff x="876675" y="1974900"/>
            <a:chExt cx="7326150" cy="1028100"/>
          </a:xfrm>
        </p:grpSpPr>
        <p:sp>
          <p:nvSpPr>
            <p:cNvPr id="879" name="Google Shape;879;p83"/>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1</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880" name="Google Shape;880;p83"/>
            <p:cNvSpPr txBox="1"/>
            <p:nvPr/>
          </p:nvSpPr>
          <p:spPr>
            <a:xfrm>
              <a:off x="1714725" y="1974900"/>
              <a:ext cx="6488100" cy="102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Git is a version control system allowing multiple people to collaborate</a:t>
              </a:r>
              <a:endParaRPr b="0" i="0" sz="2400" u="none" cap="none" strike="noStrike">
                <a:solidFill>
                  <a:srgbClr val="353535"/>
                </a:solidFill>
                <a:latin typeface="Open Sans"/>
                <a:ea typeface="Open Sans"/>
                <a:cs typeface="Open Sans"/>
                <a:sym typeface="Open Sans"/>
              </a:endParaRPr>
            </a:p>
          </p:txBody>
        </p:sp>
      </p:grpSp>
      <p:grpSp>
        <p:nvGrpSpPr>
          <p:cNvPr id="881" name="Google Shape;881;p83"/>
          <p:cNvGrpSpPr/>
          <p:nvPr/>
        </p:nvGrpSpPr>
        <p:grpSpPr>
          <a:xfrm>
            <a:off x="815413" y="4334725"/>
            <a:ext cx="7000050" cy="1028100"/>
            <a:chOff x="876675" y="3260125"/>
            <a:chExt cx="7000050" cy="1028100"/>
          </a:xfrm>
        </p:grpSpPr>
        <p:sp>
          <p:nvSpPr>
            <p:cNvPr id="882" name="Google Shape;882;p83"/>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2</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883" name="Google Shape;883;p83"/>
            <p:cNvSpPr txBox="1"/>
            <p:nvPr/>
          </p:nvSpPr>
          <p:spPr>
            <a:xfrm>
              <a:off x="1714725" y="3260125"/>
              <a:ext cx="6162000" cy="102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GitHub adds features to Git and provides a web interface</a:t>
              </a:r>
              <a:endParaRPr b="0" i="0" sz="2400" u="none" cap="none" strike="noStrike">
                <a:solidFill>
                  <a:srgbClr val="353535"/>
                </a:solidFill>
                <a:latin typeface="Open Sans"/>
                <a:ea typeface="Open Sans"/>
                <a:cs typeface="Open Sans"/>
                <a:sym typeface="Open Sans"/>
              </a:endParaRPr>
            </a:p>
          </p:txBody>
        </p:sp>
      </p:grpSp>
      <p:grpSp>
        <p:nvGrpSpPr>
          <p:cNvPr id="884" name="Google Shape;884;p83"/>
          <p:cNvGrpSpPr/>
          <p:nvPr/>
        </p:nvGrpSpPr>
        <p:grpSpPr>
          <a:xfrm>
            <a:off x="813867" y="5474925"/>
            <a:ext cx="7516296" cy="752400"/>
            <a:chOff x="876675" y="4683200"/>
            <a:chExt cx="7782456" cy="752400"/>
          </a:xfrm>
        </p:grpSpPr>
        <p:sp>
          <p:nvSpPr>
            <p:cNvPr id="885" name="Google Shape;885;p83"/>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3</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886" name="Google Shape;886;p83"/>
            <p:cNvSpPr txBox="1"/>
            <p:nvPr/>
          </p:nvSpPr>
          <p:spPr>
            <a:xfrm>
              <a:off x="1714731" y="4683200"/>
              <a:ext cx="69444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Command-line Git lets you propose changes without the web interface</a:t>
              </a:r>
              <a:endParaRPr b="0" i="0" sz="2400" u="none" cap="none" strike="noStrike">
                <a:solidFill>
                  <a:srgbClr val="353535"/>
                </a:solidFill>
                <a:latin typeface="Open Sans"/>
                <a:ea typeface="Open Sans"/>
                <a:cs typeface="Open Sans"/>
                <a:sym typeface="Open Sans"/>
              </a:endParaRPr>
            </a:p>
          </p:txBody>
        </p:sp>
      </p:grpSp>
      <p:pic>
        <p:nvPicPr>
          <p:cNvPr id="887" name="Google Shape;887;p83"/>
          <p:cNvPicPr preferRelativeResize="0"/>
          <p:nvPr/>
        </p:nvPicPr>
        <p:blipFill rotWithShape="1">
          <a:blip r:embed="rId3">
            <a:alphaModFix/>
          </a:blip>
          <a:srcRect b="0" l="0" r="0" t="0"/>
          <a:stretch/>
        </p:blipFill>
        <p:spPr>
          <a:xfrm>
            <a:off x="2671538" y="914125"/>
            <a:ext cx="3800937" cy="10281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85"/>
          <p:cNvPicPr preferRelativeResize="0"/>
          <p:nvPr/>
        </p:nvPicPr>
        <p:blipFill rotWithShape="1">
          <a:blip r:embed="rId3">
            <a:alphaModFix/>
          </a:blip>
          <a:srcRect b="0" l="0" r="0" t="0"/>
          <a:stretch/>
        </p:blipFill>
        <p:spPr>
          <a:xfrm>
            <a:off x="1328775" y="4871033"/>
            <a:ext cx="390525" cy="228600"/>
          </a:xfrm>
          <a:prstGeom prst="rect">
            <a:avLst/>
          </a:prstGeom>
          <a:noFill/>
          <a:ln>
            <a:noFill/>
          </a:ln>
        </p:spPr>
      </p:pic>
      <p:sp>
        <p:nvSpPr>
          <p:cNvPr id="893" name="Google Shape;893;p85"/>
          <p:cNvSpPr/>
          <p:nvPr/>
        </p:nvSpPr>
        <p:spPr>
          <a:xfrm>
            <a:off x="1766450" y="4250825"/>
            <a:ext cx="2597700" cy="3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5"/>
          <p:cNvSpPr/>
          <p:nvPr/>
        </p:nvSpPr>
        <p:spPr>
          <a:xfrm>
            <a:off x="1719300" y="4791675"/>
            <a:ext cx="472200" cy="3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86"/>
          <p:cNvSpPr/>
          <p:nvPr/>
        </p:nvSpPr>
        <p:spPr>
          <a:xfrm rot="5400000">
            <a:off x="3204700" y="626025"/>
            <a:ext cx="2637300" cy="8254800"/>
          </a:xfrm>
          <a:prstGeom prst="chevron">
            <a:avLst>
              <a:gd fmla="val 20758"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86"/>
          <p:cNvSpPr/>
          <p:nvPr/>
        </p:nvSpPr>
        <p:spPr>
          <a:xfrm rot="5400000">
            <a:off x="3420175" y="-1262450"/>
            <a:ext cx="2216700" cy="82653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86"/>
          <p:cNvSpPr txBox="1"/>
          <p:nvPr/>
        </p:nvSpPr>
        <p:spPr>
          <a:xfrm>
            <a:off x="464425" y="1788100"/>
            <a:ext cx="8128200" cy="216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rgbClr val="FFD966"/>
                </a:solidFill>
                <a:latin typeface="Open Sans"/>
                <a:ea typeface="Open Sans"/>
                <a:cs typeface="Open Sans"/>
                <a:sym typeface="Open Sans"/>
              </a:rPr>
              <a:t>Extra Practice Problem 1: </a:t>
            </a:r>
            <a:endParaRPr b="0" i="0" sz="2400" u="none" cap="none" strike="noStrike">
              <a:solidFill>
                <a:srgbClr val="FFD966"/>
              </a:solidFill>
              <a:latin typeface="Open Sans"/>
              <a:ea typeface="Open Sans"/>
              <a:cs typeface="Open Sans"/>
              <a:sym typeface="Open Sans"/>
            </a:endParaRPr>
          </a:p>
          <a:p>
            <a:pPr indent="0" lvl="0" marL="0" marR="0" rtl="0" algn="ctr">
              <a:lnSpc>
                <a:spcPct val="115000"/>
              </a:lnSpc>
              <a:spcBef>
                <a:spcPts val="1000"/>
              </a:spcBef>
              <a:spcAft>
                <a:spcPts val="1000"/>
              </a:spcAft>
              <a:buClr>
                <a:schemeClr val="dk1"/>
              </a:buClr>
              <a:buSzPts val="1100"/>
              <a:buFont typeface="Arial"/>
              <a:buNone/>
            </a:pPr>
            <a:r>
              <a:rPr b="0" i="0" lang="en" sz="2200" u="none" cap="none" strike="noStrike">
                <a:solidFill>
                  <a:schemeClr val="lt1"/>
                </a:solidFill>
                <a:latin typeface="Open Sans"/>
                <a:ea typeface="Open Sans"/>
                <a:cs typeface="Open Sans"/>
                <a:sym typeface="Open Sans"/>
              </a:rPr>
              <a:t>Configure Git with credentials so you don’t have to enter your password when pushing code.</a:t>
            </a:r>
            <a:endParaRPr b="0" i="0" sz="2200" u="none" cap="none" strike="noStrike">
              <a:solidFill>
                <a:srgbClr val="FFFFFF"/>
              </a:solidFill>
              <a:latin typeface="Open Sans"/>
              <a:ea typeface="Open Sans"/>
              <a:cs typeface="Open Sans"/>
              <a:sym typeface="Open Sans"/>
            </a:endParaRPr>
          </a:p>
        </p:txBody>
      </p:sp>
      <p:sp>
        <p:nvSpPr>
          <p:cNvPr id="902" name="Google Shape;902;p86"/>
          <p:cNvSpPr txBox="1"/>
          <p:nvPr/>
        </p:nvSpPr>
        <p:spPr>
          <a:xfrm>
            <a:off x="464425" y="3852950"/>
            <a:ext cx="8128200" cy="216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rgbClr val="FFD966"/>
                </a:solidFill>
                <a:latin typeface="Open Sans"/>
                <a:ea typeface="Open Sans"/>
                <a:cs typeface="Open Sans"/>
                <a:sym typeface="Open Sans"/>
              </a:rPr>
              <a:t>Extra Practice Problem 2: </a:t>
            </a:r>
            <a:endParaRPr b="0" i="0" sz="2400" u="none" cap="none" strike="noStrike">
              <a:solidFill>
                <a:srgbClr val="FFD966"/>
              </a:solidFill>
              <a:latin typeface="Open Sans"/>
              <a:ea typeface="Open Sans"/>
              <a:cs typeface="Open Sans"/>
              <a:sym typeface="Open Sans"/>
            </a:endParaRPr>
          </a:p>
          <a:p>
            <a:pPr indent="0" lvl="0" marL="0" marR="0" rtl="0" algn="ctr">
              <a:lnSpc>
                <a:spcPct val="115000"/>
              </a:lnSpc>
              <a:spcBef>
                <a:spcPts val="1000"/>
              </a:spcBef>
              <a:spcAft>
                <a:spcPts val="1000"/>
              </a:spcAft>
              <a:buClr>
                <a:schemeClr val="dk1"/>
              </a:buClr>
              <a:buSzPts val="1100"/>
              <a:buFont typeface="Arial"/>
              <a:buNone/>
            </a:pPr>
            <a:r>
              <a:rPr b="0" i="0" lang="en" sz="2200" u="none" cap="none" strike="noStrike">
                <a:solidFill>
                  <a:schemeClr val="lt1"/>
                </a:solidFill>
                <a:latin typeface="Open Sans"/>
                <a:ea typeface="Open Sans"/>
                <a:cs typeface="Open Sans"/>
                <a:sym typeface="Open Sans"/>
              </a:rPr>
              <a:t>Use </a:t>
            </a:r>
            <a:r>
              <a:rPr b="1" i="0" lang="en" sz="2200" u="none" cap="none" strike="noStrike">
                <a:solidFill>
                  <a:schemeClr val="lt1"/>
                </a:solidFill>
                <a:latin typeface="Consolas"/>
                <a:ea typeface="Consolas"/>
                <a:cs typeface="Consolas"/>
                <a:sym typeface="Consolas"/>
              </a:rPr>
              <a:t>git stash</a:t>
            </a:r>
            <a:r>
              <a:rPr b="0" i="0" lang="en" sz="2200" u="none" cap="none" strike="noStrike">
                <a:solidFill>
                  <a:schemeClr val="lt1"/>
                </a:solidFill>
                <a:latin typeface="Open Sans"/>
                <a:ea typeface="Open Sans"/>
                <a:cs typeface="Open Sans"/>
                <a:sym typeface="Open Sans"/>
              </a:rPr>
              <a:t> to move changes between branches.</a:t>
            </a:r>
            <a:endParaRPr b="0" i="0" sz="2200" u="none" cap="none" strike="noStrike">
              <a:solidFill>
                <a:srgbClr val="FFFFFF"/>
              </a:solidFill>
              <a:latin typeface="Open Sans"/>
              <a:ea typeface="Open Sans"/>
              <a:cs typeface="Open Sans"/>
              <a:sym typeface="Open Sans"/>
            </a:endParaRPr>
          </a:p>
        </p:txBody>
      </p:sp>
      <p:sp>
        <p:nvSpPr>
          <p:cNvPr id="903" name="Google Shape;903;p86"/>
          <p:cNvSpPr txBox="1"/>
          <p:nvPr/>
        </p:nvSpPr>
        <p:spPr>
          <a:xfrm>
            <a:off x="161550" y="7305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Keep Learning: Practice Problems for Later</a:t>
            </a:r>
            <a:endParaRPr b="1" i="0" sz="3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07" name="Shape 907"/>
        <p:cNvGrpSpPr/>
        <p:nvPr/>
      </p:nvGrpSpPr>
      <p:grpSpPr>
        <a:xfrm>
          <a:off x="0" y="0"/>
          <a:ext cx="0" cy="0"/>
          <a:chOff x="0" y="0"/>
          <a:chExt cx="0" cy="0"/>
        </a:xfrm>
      </p:grpSpPr>
      <p:sp>
        <p:nvSpPr>
          <p:cNvPr id="908" name="Google Shape;908;p88"/>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Open Sans"/>
                <a:ea typeface="Open Sans"/>
                <a:cs typeface="Open Sans"/>
                <a:sym typeface="Open Sans"/>
              </a:rPr>
              <a:t>v.0.0.1</a:t>
            </a:r>
            <a:endParaRPr b="0" i="0" sz="1000" u="none" cap="none" strike="noStrike">
              <a:solidFill>
                <a:schemeClr val="lt1"/>
              </a:solidFill>
              <a:latin typeface="Open Sans"/>
              <a:ea typeface="Open Sans"/>
              <a:cs typeface="Open Sans"/>
              <a:sym typeface="Open Sans"/>
            </a:endParaRPr>
          </a:p>
        </p:txBody>
      </p:sp>
      <p:pic>
        <p:nvPicPr>
          <p:cNvPr id="909" name="Google Shape;909;p88"/>
          <p:cNvPicPr preferRelativeResize="0"/>
          <p:nvPr/>
        </p:nvPicPr>
        <p:blipFill rotWithShape="1">
          <a:blip r:embed="rId3">
            <a:alphaModFix/>
          </a:blip>
          <a:srcRect b="0" l="0" r="0" t="0"/>
          <a:stretch/>
        </p:blipFill>
        <p:spPr>
          <a:xfrm>
            <a:off x="3332014" y="5344625"/>
            <a:ext cx="2479975" cy="67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txBox="1"/>
          <p:nvPr/>
        </p:nvSpPr>
        <p:spPr>
          <a:xfrm>
            <a:off x="161550" y="1368463"/>
            <a:ext cx="8820900" cy="510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Open Sans"/>
                <a:ea typeface="Open Sans"/>
                <a:cs typeface="Open Sans"/>
                <a:sym typeface="Open Sans"/>
              </a:rPr>
              <a:t>Because emailing a file around is painful</a:t>
            </a:r>
            <a:endParaRPr b="0" i="0" sz="2000" u="none" cap="none" strike="noStrike">
              <a:solidFill>
                <a:srgbClr val="000000"/>
              </a:solidFill>
              <a:latin typeface="Open Sans"/>
              <a:ea typeface="Open Sans"/>
              <a:cs typeface="Open Sans"/>
              <a:sym typeface="Open Sans"/>
            </a:endParaRPr>
          </a:p>
        </p:txBody>
      </p:sp>
      <p:sp>
        <p:nvSpPr>
          <p:cNvPr id="205" name="Google Shape;205;p11"/>
          <p:cNvSpPr txBox="1"/>
          <p:nvPr/>
        </p:nvSpPr>
        <p:spPr>
          <a:xfrm>
            <a:off x="186900" y="1755950"/>
            <a:ext cx="8770200" cy="3957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1000"/>
              </a:spcBef>
              <a:spcAft>
                <a:spcPts val="0"/>
              </a:spcAft>
              <a:buClr>
                <a:srgbClr val="000000"/>
              </a:buClr>
              <a:buSzPts val="1800"/>
              <a:buFont typeface="Arial"/>
              <a:buNone/>
            </a:pPr>
            <a:r>
              <a:rPr b="1" i="0" lang="en" sz="1800" u="none" cap="none" strike="noStrike">
                <a:solidFill>
                  <a:srgbClr val="353535"/>
                </a:solidFill>
                <a:latin typeface="Open Sans"/>
                <a:ea typeface="Open Sans"/>
                <a:cs typeface="Open Sans"/>
                <a:sym typeface="Open Sans"/>
              </a:rPr>
              <a:t>Version control features:</a:t>
            </a:r>
            <a:endParaRPr b="1"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Log changes in a searchable way, instead of renaming a file for each version.</a:t>
            </a:r>
            <a:endParaRPr b="0" i="0" sz="1800" u="none" cap="none" strike="noStrike">
              <a:solidFill>
                <a:srgbClr val="353535"/>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Collaborators can work in parallel and merge their changes automatically, instead of manually comparing the differences between a file</a:t>
            </a:r>
            <a:endParaRPr b="0" i="0" sz="1800" u="none" cap="none" strike="noStrike">
              <a:solidFill>
                <a:srgbClr val="353535"/>
              </a:solidFill>
              <a:latin typeface="Open Sans"/>
              <a:ea typeface="Open Sans"/>
              <a:cs typeface="Open Sans"/>
              <a:sym typeface="Open Sans"/>
            </a:endParaRPr>
          </a:p>
        </p:txBody>
      </p:sp>
      <p:pic>
        <p:nvPicPr>
          <p:cNvPr id="206" name="Google Shape;206;p11"/>
          <p:cNvPicPr preferRelativeResize="0"/>
          <p:nvPr/>
        </p:nvPicPr>
        <p:blipFill rotWithShape="1">
          <a:blip r:embed="rId3">
            <a:alphaModFix/>
          </a:blip>
          <a:srcRect b="0" l="0" r="0" t="0"/>
          <a:stretch/>
        </p:blipFill>
        <p:spPr>
          <a:xfrm>
            <a:off x="2358200" y="2818475"/>
            <a:ext cx="4629200" cy="1222500"/>
          </a:xfrm>
          <a:prstGeom prst="rect">
            <a:avLst/>
          </a:prstGeom>
          <a:noFill/>
          <a:ln cap="flat" cmpd="sng" w="19050">
            <a:solidFill>
              <a:schemeClr val="dk2"/>
            </a:solidFill>
            <a:prstDash val="solid"/>
            <a:round/>
            <a:headEnd len="sm" w="sm" type="none"/>
            <a:tailEnd len="sm" w="sm" type="none"/>
          </a:ln>
        </p:spPr>
      </p:pic>
      <p:pic>
        <p:nvPicPr>
          <p:cNvPr id="207" name="Google Shape;207;p11"/>
          <p:cNvPicPr preferRelativeResize="0"/>
          <p:nvPr/>
        </p:nvPicPr>
        <p:blipFill rotWithShape="1">
          <a:blip r:embed="rId4">
            <a:alphaModFix/>
          </a:blip>
          <a:srcRect b="0" l="0" r="0" t="0"/>
          <a:stretch/>
        </p:blipFill>
        <p:spPr>
          <a:xfrm>
            <a:off x="2529500" y="4980675"/>
            <a:ext cx="1826500" cy="1624625"/>
          </a:xfrm>
          <a:prstGeom prst="rect">
            <a:avLst/>
          </a:prstGeom>
          <a:noFill/>
          <a:ln cap="flat" cmpd="sng" w="19050">
            <a:solidFill>
              <a:schemeClr val="dk2"/>
            </a:solidFill>
            <a:prstDash val="solid"/>
            <a:round/>
            <a:headEnd len="sm" w="sm" type="none"/>
            <a:tailEnd len="sm" w="sm" type="none"/>
          </a:ln>
        </p:spPr>
      </p:pic>
      <p:pic>
        <p:nvPicPr>
          <p:cNvPr id="208" name="Google Shape;208;p11"/>
          <p:cNvPicPr preferRelativeResize="0"/>
          <p:nvPr/>
        </p:nvPicPr>
        <p:blipFill rotWithShape="1">
          <a:blip r:embed="rId5">
            <a:alphaModFix/>
          </a:blip>
          <a:srcRect b="0" l="0" r="0" t="0"/>
          <a:stretch/>
        </p:blipFill>
        <p:spPr>
          <a:xfrm>
            <a:off x="4614250" y="4980675"/>
            <a:ext cx="2000261" cy="1624625"/>
          </a:xfrm>
          <a:prstGeom prst="rect">
            <a:avLst/>
          </a:prstGeom>
          <a:noFill/>
          <a:ln cap="flat" cmpd="sng" w="19050">
            <a:solidFill>
              <a:schemeClr val="dk2"/>
            </a:solidFill>
            <a:prstDash val="solid"/>
            <a:round/>
            <a:headEnd len="sm" w="sm" type="none"/>
            <a:tailEnd len="sm" w="sm" type="none"/>
          </a:ln>
        </p:spPr>
      </p:pic>
      <p:sp>
        <p:nvSpPr>
          <p:cNvPr id="209" name="Google Shape;209;p11"/>
          <p:cNvSpPr txBox="1"/>
          <p:nvPr/>
        </p:nvSpPr>
        <p:spPr>
          <a:xfrm>
            <a:off x="-76200" y="6591900"/>
            <a:ext cx="4734900" cy="34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000000"/>
                </a:solidFill>
                <a:latin typeface="Open Sans"/>
                <a:ea typeface="Open Sans"/>
                <a:cs typeface="Open Sans"/>
                <a:sym typeface="Open Sans"/>
              </a:rPr>
              <a:t>Graphics taken from the Software Carpentry Git Lesson*</a:t>
            </a:r>
            <a:endParaRPr b="0" i="1" sz="1000" u="none" cap="none" strike="noStrike">
              <a:solidFill>
                <a:srgbClr val="000000"/>
              </a:solidFill>
              <a:latin typeface="Open Sans"/>
              <a:ea typeface="Open Sans"/>
              <a:cs typeface="Open Sans"/>
              <a:sym typeface="Open Sans"/>
            </a:endParaRPr>
          </a:p>
        </p:txBody>
      </p:sp>
      <p:sp>
        <p:nvSpPr>
          <p:cNvPr id="210" name="Google Shape;210;p1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Why version control? </a:t>
            </a:r>
            <a:endParaRPr b="1" i="0" sz="3000" u="none" cap="none" strike="noStrike">
              <a:solidFill>
                <a:srgbClr val="000000"/>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